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9" r:id="rId4"/>
    <p:sldId id="263" r:id="rId5"/>
    <p:sldId id="260" r:id="rId6"/>
    <p:sldId id="267" r:id="rId7"/>
    <p:sldId id="265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6" r:id="rId25"/>
    <p:sldId id="277" r:id="rId26"/>
    <p:sldId id="278" r:id="rId27"/>
    <p:sldId id="279" r:id="rId28"/>
    <p:sldId id="280" r:id="rId29"/>
    <p:sldId id="282" r:id="rId30"/>
    <p:sldId id="283" r:id="rId31"/>
    <p:sldId id="288" r:id="rId3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E00D698A-B488-45AD-8445-7BC084B9B60B}" type="datetimeFigureOut">
              <a:rPr lang="pt-BR" smtClean="0"/>
              <a:t>26/04/2012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F0DF4BF4-4A92-41FC-B8A1-BE27177D49DB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Retângu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ângu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ângu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698A-B488-45AD-8445-7BC084B9B60B}" type="datetimeFigureOut">
              <a:rPr lang="pt-BR" smtClean="0"/>
              <a:t>26/04/2012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F4BF4-4A92-41FC-B8A1-BE27177D49DB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698A-B488-45AD-8445-7BC084B9B60B}" type="datetimeFigureOut">
              <a:rPr lang="pt-BR" smtClean="0"/>
              <a:t>26/04/2012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F4BF4-4A92-41FC-B8A1-BE27177D49DB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ângulo isósceles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698A-B488-45AD-8445-7BC084B9B60B}" type="datetimeFigureOut">
              <a:rPr lang="pt-BR" smtClean="0"/>
              <a:t>26/04/2012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F4BF4-4A92-41FC-B8A1-BE27177D49DB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E00D698A-B488-45AD-8445-7BC084B9B60B}" type="datetimeFigureOut">
              <a:rPr lang="pt-BR" smtClean="0"/>
              <a:t>26/04/2012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F0DF4BF4-4A92-41FC-B8A1-BE27177D49DB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698A-B488-45AD-8445-7BC084B9B60B}" type="datetimeFigureOut">
              <a:rPr lang="pt-BR" smtClean="0"/>
              <a:t>26/04/2012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F4BF4-4A92-41FC-B8A1-BE27177D49DB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698A-B488-45AD-8445-7BC084B9B60B}" type="datetimeFigureOut">
              <a:rPr lang="pt-BR" smtClean="0"/>
              <a:t>26/04/2012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F4BF4-4A92-41FC-B8A1-BE27177D49DB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698A-B488-45AD-8445-7BC084B9B60B}" type="datetimeFigureOut">
              <a:rPr lang="pt-BR" smtClean="0"/>
              <a:t>26/04/2012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F4BF4-4A92-41FC-B8A1-BE27177D49DB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698A-B488-45AD-8445-7BC084B9B60B}" type="datetimeFigureOut">
              <a:rPr lang="pt-BR" smtClean="0"/>
              <a:t>26/04/2012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F4BF4-4A92-41FC-B8A1-BE27177D49DB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ângulo isósceles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698A-B488-45AD-8445-7BC084B9B60B}" type="datetimeFigureOut">
              <a:rPr lang="pt-BR" smtClean="0"/>
              <a:t>26/04/2012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F4BF4-4A92-41FC-B8A1-BE27177D49DB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Conteúd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D698A-B488-45AD-8445-7BC084B9B60B}" type="datetimeFigureOut">
              <a:rPr lang="pt-BR" smtClean="0"/>
              <a:t>26/04/2012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F4BF4-4A92-41FC-B8A1-BE27177D49DB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ângulo isósceles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00D698A-B488-45AD-8445-7BC084B9B60B}" type="datetimeFigureOut">
              <a:rPr lang="pt-BR" smtClean="0"/>
              <a:t>26/04/2012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0DF4BF4-4A92-41FC-B8A1-BE27177D49DB}" type="slidenum">
              <a:rPr lang="pt-BR" smtClean="0"/>
              <a:t>‹nº›</a:t>
            </a:fld>
            <a:endParaRPr lang="pt-BR"/>
          </a:p>
        </p:txBody>
      </p:sp>
      <p:sp>
        <p:nvSpPr>
          <p:cNvPr id="28" name="Conector reto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ector reto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ângulo isósceles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aphviz.org/" TargetMode="External"/><Relationship Id="rId2" Type="http://schemas.openxmlformats.org/officeDocument/2006/relationships/hyperlink" Target="http://en.literateprograms.org/Suffix_tree_(Java)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stackoverflow.com/questions/10168097/how-and-when-to-create-a-suffix-link-in-suffix-tree" TargetMode="External"/><Relationship Id="rId2" Type="http://schemas.openxmlformats.org/officeDocument/2006/relationships/hyperlink" Target="http://homepage.usask.ca/~ctl271/857/suffix_tree.s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98492" y="1196752"/>
            <a:ext cx="6858000" cy="990600"/>
          </a:xfrm>
        </p:spPr>
        <p:txBody>
          <a:bodyPr>
            <a:noAutofit/>
          </a:bodyPr>
          <a:lstStyle/>
          <a:p>
            <a:r>
              <a:rPr lang="pt-BR" sz="4800" dirty="0" smtClean="0"/>
              <a:t>Construção de Árvores de Sufixos</a:t>
            </a:r>
            <a:endParaRPr lang="pt-BR" sz="4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27584" y="3789040"/>
            <a:ext cx="7416824" cy="1066800"/>
          </a:xfrm>
        </p:spPr>
        <p:txBody>
          <a:bodyPr>
            <a:noAutofit/>
          </a:bodyPr>
          <a:lstStyle/>
          <a:p>
            <a:r>
              <a:rPr lang="pt-BR" sz="2400" dirty="0" smtClean="0">
                <a:solidFill>
                  <a:schemeClr val="accent5">
                    <a:lumMod val="50000"/>
                  </a:schemeClr>
                </a:solidFill>
              </a:rPr>
              <a:t>“On-line </a:t>
            </a:r>
            <a:r>
              <a:rPr lang="pt-BR" sz="2400" dirty="0" err="1" smtClean="0">
                <a:solidFill>
                  <a:schemeClr val="accent5">
                    <a:lumMod val="50000"/>
                  </a:schemeClr>
                </a:solidFill>
              </a:rPr>
              <a:t>construction</a:t>
            </a:r>
            <a:r>
              <a:rPr lang="pt-BR" sz="24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pt-BR" sz="2400" dirty="0" err="1" smtClean="0">
                <a:solidFill>
                  <a:schemeClr val="accent5">
                    <a:lumMod val="50000"/>
                  </a:schemeClr>
                </a:solidFill>
              </a:rPr>
              <a:t>of</a:t>
            </a:r>
            <a:r>
              <a:rPr lang="pt-BR" sz="24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pt-BR" sz="2400" dirty="0" err="1" smtClean="0">
                <a:solidFill>
                  <a:schemeClr val="accent5">
                    <a:lumMod val="50000"/>
                  </a:schemeClr>
                </a:solidFill>
              </a:rPr>
              <a:t>suffix</a:t>
            </a:r>
            <a:r>
              <a:rPr lang="pt-BR" sz="24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pt-BR" sz="2400" dirty="0" err="1" smtClean="0">
                <a:solidFill>
                  <a:schemeClr val="accent5">
                    <a:lumMod val="50000"/>
                  </a:schemeClr>
                </a:solidFill>
              </a:rPr>
              <a:t>trees</a:t>
            </a:r>
            <a:r>
              <a:rPr lang="pt-BR" sz="2400" dirty="0" smtClean="0">
                <a:solidFill>
                  <a:schemeClr val="accent5">
                    <a:lumMod val="50000"/>
                  </a:schemeClr>
                </a:solidFill>
              </a:rPr>
              <a:t>”, </a:t>
            </a:r>
          </a:p>
          <a:p>
            <a:r>
              <a:rPr lang="pt-BR" sz="2400" dirty="0" err="1" smtClean="0">
                <a:solidFill>
                  <a:schemeClr val="accent5">
                    <a:lumMod val="50000"/>
                  </a:schemeClr>
                </a:solidFill>
              </a:rPr>
              <a:t>Esko</a:t>
            </a:r>
            <a:r>
              <a:rPr lang="pt-BR" sz="24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pt-BR" sz="2400" dirty="0" err="1" smtClean="0">
                <a:solidFill>
                  <a:schemeClr val="accent5">
                    <a:lumMod val="50000"/>
                  </a:schemeClr>
                </a:solidFill>
              </a:rPr>
              <a:t>Ukkonen</a:t>
            </a:r>
            <a:endParaRPr lang="pt-BR" sz="24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189856" y="5013176"/>
            <a:ext cx="7702624" cy="9227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 smtClean="0">
                <a:solidFill>
                  <a:schemeClr val="tx2">
                    <a:lumMod val="50000"/>
                  </a:schemeClr>
                </a:solidFill>
              </a:rPr>
              <a:t>Francisco do Nascimento</a:t>
            </a:r>
          </a:p>
          <a:p>
            <a:r>
              <a:rPr lang="pt-BR" dirty="0" err="1" smtClean="0">
                <a:solidFill>
                  <a:schemeClr val="tx2">
                    <a:lumMod val="50000"/>
                  </a:schemeClr>
                </a:solidFill>
              </a:rPr>
              <a:t>Introd</a:t>
            </a:r>
            <a:r>
              <a:rPr lang="pt-BR" dirty="0" smtClean="0">
                <a:solidFill>
                  <a:schemeClr val="tx2">
                    <a:lumMod val="50000"/>
                  </a:schemeClr>
                </a:solidFill>
              </a:rPr>
              <a:t>. A Biologia Computacional – Kátia Guimarães</a:t>
            </a:r>
            <a:endParaRPr lang="pt-BR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1765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Notações - </a:t>
            </a:r>
            <a:r>
              <a:rPr lang="pt-BR" dirty="0" err="1" smtClean="0"/>
              <a:t>STrie</a:t>
            </a:r>
            <a:endParaRPr lang="pt-B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pt-BR" sz="2800" b="0" i="1" smtClean="0">
                            <a:latin typeface="Cambria Math"/>
                          </a:rPr>
                          <m:t>𝑇</m:t>
                        </m:r>
                        <m:r>
                          <a:rPr lang="pt-BR" sz="2800" b="0" i="1" smtClean="0">
                            <a:latin typeface="Cambria Math"/>
                          </a:rPr>
                          <m:t>= </m:t>
                        </m:r>
                        <m:r>
                          <a:rPr lang="pt-BR" sz="2800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pt-BR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pt-BR" sz="28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sz="28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pt-BR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pt-BR" sz="2800" b="0" i="1" smtClean="0">
                            <a:latin typeface="Cambria Math"/>
                          </a:rPr>
                          <m:t>…</m:t>
                        </m:r>
                        <m:r>
                          <a:rPr lang="pt-BR" sz="28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sz="2800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pt-BR" sz="2800" b="0" i="1" smtClean="0">
                        <a:latin typeface="Cambria Math"/>
                      </a:rPr>
                      <m:t>: </m:t>
                    </m:r>
                    <m:r>
                      <a:rPr lang="pt-BR" sz="2800" b="0" i="1" smtClean="0">
                        <a:latin typeface="Cambria Math"/>
                      </a:rPr>
                      <m:t>𝑆𝑡𝑟𝑖𝑛𝑔</m:t>
                    </m:r>
                    <m:r>
                      <a:rPr lang="pt-BR" sz="2800" b="0" i="1" smtClean="0">
                        <a:latin typeface="Cambria Math"/>
                      </a:rPr>
                      <m:t> </m:t>
                    </m:r>
                    <m:r>
                      <a:rPr lang="pt-BR" sz="2800" b="0" i="1" smtClean="0">
                        <a:latin typeface="Cambria Math"/>
                      </a:rPr>
                      <m:t>𝑠𝑜𝑏𝑟𝑒</m:t>
                    </m:r>
                    <m:r>
                      <a:rPr lang="pt-BR" sz="2800" b="0" i="1" smtClean="0">
                        <a:latin typeface="Cambria Math"/>
                      </a:rPr>
                      <m:t> </m:t>
                    </m:r>
                    <m:r>
                      <a:rPr lang="pt-BR" sz="2800" b="0" i="1" smtClean="0">
                        <a:latin typeface="Cambria Math"/>
                      </a:rPr>
                      <m:t>𝑢𝑚</m:t>
                    </m:r>
                    <m:r>
                      <a:rPr lang="pt-BR" sz="2800" b="0" i="1" smtClean="0">
                        <a:latin typeface="Cambria Math"/>
                      </a:rPr>
                      <m:t> </m:t>
                    </m:r>
                    <m:r>
                      <a:rPr lang="pt-BR" sz="2800" b="0" i="1" smtClean="0">
                        <a:latin typeface="Cambria Math"/>
                      </a:rPr>
                      <m:t>𝑎𝑙𝑓𝑎𝑏𝑒𝑡𝑜</m:t>
                    </m:r>
                    <m:r>
                      <a:rPr lang="pt-BR" sz="2800" b="0" i="1" smtClean="0">
                        <a:latin typeface="Cambria Math"/>
                      </a:rPr>
                      <m:t> 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pt-BR" sz="2800" b="0" i="1" smtClean="0">
                            <a:latin typeface="Cambria Math"/>
                          </a:rPr>
                        </m:ctrlPr>
                      </m:naryPr>
                      <m:sub/>
                      <m:sup/>
                      <m:e/>
                    </m:nary>
                  </m:oMath>
                </a14:m>
                <a:endParaRPr lang="pt-BR" sz="2800" b="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pt-BR" sz="2800" b="0" i="1" smtClean="0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pt-BR" sz="28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pt-BR" sz="2800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pt-BR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pt-BR" sz="28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sz="28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sSub>
                      <m:sSubPr>
                        <m:ctrlPr>
                          <a:rPr lang="pt-BR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pt-BR" sz="2800" i="1">
                            <a:latin typeface="Cambria Math"/>
                          </a:rPr>
                          <m:t>…</m:t>
                        </m:r>
                        <m:r>
                          <a:rPr lang="pt-BR" sz="28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sz="2800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pt-BR" sz="2800" b="0" i="1" smtClean="0">
                        <a:latin typeface="Cambria Math"/>
                      </a:rPr>
                      <m:t>, </m:t>
                    </m:r>
                    <m:r>
                      <a:rPr lang="pt-BR" sz="2800" b="0" i="1" smtClean="0">
                        <a:latin typeface="Cambria Math"/>
                      </a:rPr>
                      <m:t>𝑜𝑛𝑑𝑒</m:t>
                    </m:r>
                    <m:r>
                      <a:rPr lang="pt-BR" sz="2800" b="0" i="1" smtClean="0">
                        <a:latin typeface="Cambria Math"/>
                      </a:rPr>
                      <m:t> 1≤</m:t>
                    </m:r>
                    <m:r>
                      <a:rPr lang="pt-BR" sz="2800" b="0" i="1" smtClean="0">
                        <a:latin typeface="Cambria Math"/>
                        <a:ea typeface="Cambria Math"/>
                      </a:rPr>
                      <m:t>𝑖</m:t>
                    </m:r>
                    <m:r>
                      <a:rPr lang="pt-BR" sz="2800" b="0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pt-BR" sz="2800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pt-BR" sz="2800" b="0" i="1" smtClean="0">
                        <a:latin typeface="Cambria Math"/>
                        <a:ea typeface="Cambria Math"/>
                      </a:rPr>
                      <m:t>+1 : </m:t>
                    </m:r>
                  </m:oMath>
                </a14:m>
                <a:r>
                  <a:rPr lang="pt-BR" sz="2800" dirty="0" smtClean="0"/>
                  <a:t>Sufixos de T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pt-BR" sz="2800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pt-BR" sz="2800" b="0" i="1" smtClean="0">
                            <a:latin typeface="Cambria Math"/>
                          </a:rPr>
                          <m:t>𝑛</m:t>
                        </m:r>
                        <m:r>
                          <a:rPr lang="pt-BR" sz="2800" b="0" i="1" smtClean="0">
                            <a:latin typeface="Cambria Math"/>
                          </a:rPr>
                          <m:t>+1</m:t>
                        </m:r>
                      </m:sub>
                    </m:sSub>
                    <m:r>
                      <a:rPr lang="pt-BR" sz="2800" i="1">
                        <a:latin typeface="Cambria Math"/>
                      </a:rPr>
                      <m:t>=</m:t>
                    </m:r>
                    <m:r>
                      <a:rPr lang="pt-BR" sz="2800" i="1" smtClean="0">
                        <a:latin typeface="Cambria Math"/>
                        <a:ea typeface="Cambria Math"/>
                      </a:rPr>
                      <m:t>𝜖</m:t>
                    </m:r>
                    <m:r>
                      <a:rPr lang="pt-BR" sz="2800" b="0" i="1" smtClean="0">
                        <a:latin typeface="Cambria Math"/>
                        <a:ea typeface="Cambria Math"/>
                      </a:rPr>
                      <m:t> :</m:t>
                    </m:r>
                    <m:r>
                      <a:rPr lang="pt-BR" sz="2800" b="0" i="1" smtClean="0">
                        <a:latin typeface="Cambria Math"/>
                        <a:ea typeface="Cambria Math"/>
                      </a:rPr>
                      <m:t>𝑠𝑢𝑓𝑖𝑥𝑜</m:t>
                    </m:r>
                    <m:r>
                      <a:rPr lang="pt-BR" sz="28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pt-BR" sz="2800" b="0" i="1" smtClean="0">
                        <a:latin typeface="Cambria Math"/>
                        <a:ea typeface="Cambria Math"/>
                      </a:rPr>
                      <m:t>𝑣𝑎𝑧𝑖𝑜</m:t>
                    </m:r>
                  </m:oMath>
                </a14:m>
                <a:endParaRPr lang="pt-BR" sz="2800" b="0" dirty="0" smtClean="0"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pt-BR" sz="2800" b="0" i="1" smtClean="0">
                        <a:latin typeface="Cambria Math"/>
                      </a:rPr>
                      <m:t>𝑆𝑇𝑟𝑖𝑒</m:t>
                    </m:r>
                    <m:r>
                      <a:rPr lang="pt-BR" sz="2800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pt-BR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pt-BR" sz="2800" i="1">
                            <a:latin typeface="Cambria Math"/>
                          </a:rPr>
                          <m:t>𝑇</m:t>
                        </m:r>
                        <m:r>
                          <a:rPr lang="pt-BR" sz="2800" b="0" i="1" smtClean="0">
                            <a:latin typeface="Cambria Math"/>
                          </a:rPr>
                          <m:t>)=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pt-BR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pt-BR" sz="2800" b="0" i="1" smtClean="0">
                                <a:latin typeface="Cambria Math"/>
                              </a:rPr>
                              <m:t>𝑄</m:t>
                            </m:r>
                            <m:r>
                              <a:rPr lang="pt-BR" sz="2800" b="0" i="1" smtClean="0">
                                <a:latin typeface="Cambria Math"/>
                              </a:rPr>
                              <m:t> ∪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pt-BR" sz="28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pt-BR" sz="2800" b="0" i="1" smtClean="0">
                                    <a:latin typeface="Cambria Math"/>
                                    <a:ea typeface="Cambria Math"/>
                                  </a:rPr>
                                  <m:t>⊥</m:t>
                                </m:r>
                              </m:e>
                            </m:d>
                            <m:r>
                              <a:rPr lang="pt-BR" sz="2800" b="0" i="1" smtClean="0">
                                <a:latin typeface="Cambria Math"/>
                                <a:ea typeface="Cambria Math"/>
                              </a:rPr>
                              <m:t>, </m:t>
                            </m:r>
                            <m:r>
                              <a:rPr lang="pt-BR" sz="2800" b="0" i="1" smtClean="0">
                                <a:latin typeface="Cambria Math"/>
                                <a:ea typeface="Cambria Math"/>
                              </a:rPr>
                              <m:t>𝑟𝑜𝑜𝑡</m:t>
                            </m:r>
                            <m:r>
                              <a:rPr lang="pt-BR" sz="2800" b="0" i="1" smtClean="0">
                                <a:latin typeface="Cambria Math"/>
                                <a:ea typeface="Cambria Math"/>
                              </a:rPr>
                              <m:t>, </m:t>
                            </m:r>
                            <m:r>
                              <a:rPr lang="pt-BR" sz="2800" b="0" i="1" smtClean="0">
                                <a:latin typeface="Cambria Math"/>
                                <a:ea typeface="Cambria Math"/>
                              </a:rPr>
                              <m:t>𝐹</m:t>
                            </m:r>
                            <m:r>
                              <a:rPr lang="pt-BR" sz="2800" b="0" i="1" smtClean="0">
                                <a:latin typeface="Cambria Math"/>
                                <a:ea typeface="Cambria Math"/>
                              </a:rPr>
                              <m:t>, </m:t>
                            </m:r>
                            <m:r>
                              <a:rPr lang="pt-BR" sz="2800" b="0" i="1" smtClean="0">
                                <a:latin typeface="Cambria Math"/>
                                <a:ea typeface="Cambria Math"/>
                              </a:rPr>
                              <m:t>𝑔</m:t>
                            </m:r>
                            <m:r>
                              <a:rPr lang="pt-BR" sz="2800" b="0" i="1" smtClean="0">
                                <a:latin typeface="Cambria Math"/>
                                <a:ea typeface="Cambria Math"/>
                              </a:rPr>
                              <m:t>, </m:t>
                            </m:r>
                            <m:r>
                              <a:rPr lang="pt-BR" sz="2800" b="0" i="1" smtClean="0">
                                <a:latin typeface="Cambria Math"/>
                                <a:ea typeface="Cambria Math"/>
                              </a:rPr>
                              <m:t>𝑓</m:t>
                            </m:r>
                          </m:e>
                        </m:d>
                      </m:e>
                      <m:sub/>
                    </m:sSub>
                    <m:r>
                      <a:rPr lang="pt-BR" sz="2800" b="0" i="1" smtClean="0">
                        <a:latin typeface="Cambria Math"/>
                      </a:rPr>
                      <m:t>: </m:t>
                    </m:r>
                    <m:r>
                      <a:rPr lang="pt-BR" sz="2800" b="0" i="1" smtClean="0">
                        <a:latin typeface="Cambria Math"/>
                      </a:rPr>
                      <m:t>𝑆𝑢𝑓𝑓𝑖𝑥</m:t>
                    </m:r>
                    <m:r>
                      <a:rPr lang="pt-BR" sz="2800" b="0" i="1" smtClean="0">
                        <a:latin typeface="Cambria Math"/>
                      </a:rPr>
                      <m:t> </m:t>
                    </m:r>
                    <m:r>
                      <a:rPr lang="pt-BR" sz="2800" b="0" i="1" smtClean="0">
                        <a:latin typeface="Cambria Math"/>
                      </a:rPr>
                      <m:t>𝑇𝑟𝑖𝑒</m:t>
                    </m:r>
                    <m:r>
                      <a:rPr lang="pt-BR" sz="2800" b="0" i="1" smtClean="0">
                        <a:latin typeface="Cambria Math"/>
                      </a:rPr>
                      <m:t> </m:t>
                    </m:r>
                  </m:oMath>
                </a14:m>
                <a:endParaRPr lang="pt-BR" sz="2800" b="0" dirty="0" smtClean="0"/>
              </a:p>
              <a:p>
                <a:pPr lvl="1"/>
                <a:r>
                  <a:rPr lang="pt-BR" sz="2500" b="0" dirty="0" smtClean="0"/>
                  <a:t>Onde Q = Conjunto de estados de </a:t>
                </a:r>
                <a:r>
                  <a:rPr lang="pt-BR" sz="2500" b="0" dirty="0" err="1" smtClean="0"/>
                  <a:t>STrie</a:t>
                </a:r>
                <a:r>
                  <a:rPr lang="pt-BR" sz="2500" b="0" dirty="0" smtClean="0"/>
                  <a:t> correspondente </a:t>
                </a:r>
                <a:r>
                  <a:rPr lang="pt-BR" sz="2500" dirty="0" err="1"/>
                  <a:t>injetivamente</a:t>
                </a:r>
                <a:r>
                  <a:rPr lang="pt-BR" sz="2500" dirty="0"/>
                  <a:t> </a:t>
                </a:r>
                <a:r>
                  <a:rPr lang="pt-BR" sz="2500" b="0" dirty="0" smtClean="0"/>
                  <a:t>às </a:t>
                </a:r>
                <a:r>
                  <a:rPr lang="pt-BR" sz="2500" b="0" dirty="0" err="1" smtClean="0"/>
                  <a:t>substrings</a:t>
                </a:r>
                <a:r>
                  <a:rPr lang="pt-BR" sz="2500" b="0" dirty="0" smtClean="0"/>
                  <a:t> de 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pt-BR" sz="2400" i="1">
                        <a:latin typeface="Cambria Math"/>
                        <a:ea typeface="Cambria Math"/>
                      </a:rPr>
                      <m:t>⊥</m:t>
                    </m:r>
                  </m:oMath>
                </a14:m>
                <a:r>
                  <a:rPr lang="pt-BR" sz="2500" b="0" dirty="0" smtClean="0"/>
                  <a:t> : estado auxiliar</a:t>
                </a:r>
              </a:p>
              <a:p>
                <a:pPr lvl="1"/>
                <a:r>
                  <a:rPr lang="pt-BR" sz="2500" dirty="0" smtClean="0"/>
                  <a:t>F : conjunto de estados finais</a:t>
                </a:r>
              </a:p>
              <a:p>
                <a:pPr lvl="1"/>
                <a:r>
                  <a:rPr lang="pt-BR" sz="2500" b="0" dirty="0" smtClean="0"/>
                  <a:t>g : Função de transição </a:t>
                </a:r>
              </a:p>
              <a:p>
                <a:pPr lvl="1"/>
                <a:r>
                  <a:rPr lang="pt-BR" sz="2500" dirty="0" smtClean="0"/>
                  <a:t>f : função sufixo</a:t>
                </a:r>
                <a:endParaRPr lang="pt-BR" sz="2500" b="0" dirty="0" smtClean="0"/>
              </a:p>
              <a:p>
                <a:endParaRPr lang="pt-BR" sz="2800" dirty="0"/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21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Notações - </a:t>
            </a:r>
            <a:r>
              <a:rPr lang="pt-BR" dirty="0" err="1" smtClean="0"/>
              <a:t>STree</a:t>
            </a:r>
            <a:endParaRPr lang="pt-B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pt-BR" sz="2800" b="0" i="1" smtClean="0">
                            <a:latin typeface="Cambria Math"/>
                          </a:rPr>
                          <m:t>𝑇</m:t>
                        </m:r>
                        <m:r>
                          <a:rPr lang="pt-BR" sz="2800" b="0" i="1" smtClean="0">
                            <a:latin typeface="Cambria Math"/>
                          </a:rPr>
                          <m:t>= </m:t>
                        </m:r>
                        <m:r>
                          <a:rPr lang="pt-BR" sz="2800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sz="28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pt-BR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pt-BR" sz="28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sz="28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pt-BR" sz="2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pt-BR" sz="2800" b="0" i="1" smtClean="0">
                            <a:latin typeface="Cambria Math"/>
                          </a:rPr>
                          <m:t>…</m:t>
                        </m:r>
                        <m:r>
                          <a:rPr lang="pt-BR" sz="28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sz="2800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pt-BR" sz="2800" b="0" i="1" smtClean="0">
                        <a:latin typeface="Cambria Math"/>
                      </a:rPr>
                      <m:t>: </m:t>
                    </m:r>
                    <m:r>
                      <a:rPr lang="pt-BR" sz="2800" b="0" i="1" smtClean="0">
                        <a:latin typeface="Cambria Math"/>
                      </a:rPr>
                      <m:t>𝑆𝑡𝑟𝑖𝑛𝑔</m:t>
                    </m:r>
                    <m:r>
                      <a:rPr lang="pt-BR" sz="2800" b="0" i="1" smtClean="0">
                        <a:latin typeface="Cambria Math"/>
                      </a:rPr>
                      <m:t> </m:t>
                    </m:r>
                    <m:r>
                      <a:rPr lang="pt-BR" sz="2800" b="0" i="1" smtClean="0">
                        <a:latin typeface="Cambria Math"/>
                      </a:rPr>
                      <m:t>𝑠𝑜𝑏𝑟𝑒</m:t>
                    </m:r>
                    <m:r>
                      <a:rPr lang="pt-BR" sz="2800" b="0" i="1" smtClean="0">
                        <a:latin typeface="Cambria Math"/>
                      </a:rPr>
                      <m:t> </m:t>
                    </m:r>
                    <m:r>
                      <a:rPr lang="pt-BR" sz="2800" b="0" i="1" smtClean="0">
                        <a:latin typeface="Cambria Math"/>
                      </a:rPr>
                      <m:t>𝑢𝑚</m:t>
                    </m:r>
                    <m:r>
                      <a:rPr lang="pt-BR" sz="2800" b="0" i="1" smtClean="0">
                        <a:latin typeface="Cambria Math"/>
                      </a:rPr>
                      <m:t> </m:t>
                    </m:r>
                    <m:r>
                      <a:rPr lang="pt-BR" sz="2800" b="0" i="1" smtClean="0">
                        <a:latin typeface="Cambria Math"/>
                      </a:rPr>
                      <m:t>𝑎𝑙𝑓𝑎𝑏𝑒𝑡𝑜</m:t>
                    </m:r>
                    <m:r>
                      <a:rPr lang="pt-BR" sz="2800" b="0" i="1" smtClean="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l-GR" sz="2800" b="0" i="1" smtClean="0">
                        <a:latin typeface="Cambria Math"/>
                        <a:ea typeface="Cambria Math"/>
                      </a:rPr>
                      <m:t>Σ</m:t>
                    </m:r>
                  </m:oMath>
                </a14:m>
                <a:endParaRPr lang="pt-BR" sz="2800" b="0" dirty="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sz="28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pt-BR" sz="2800" b="0" i="1" smtClean="0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pt-BR" sz="28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pt-BR" sz="2800" b="0" i="1" smtClean="0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pt-BR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pt-BR" sz="28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sz="28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sSub>
                      <m:sSubPr>
                        <m:ctrlPr>
                          <a:rPr lang="pt-BR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pt-BR" sz="2800" i="1">
                            <a:latin typeface="Cambria Math"/>
                          </a:rPr>
                          <m:t>…</m:t>
                        </m:r>
                        <m:r>
                          <a:rPr lang="pt-BR" sz="28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sz="2800" i="1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pt-BR" sz="2800" b="0" i="1" smtClean="0">
                        <a:latin typeface="Cambria Math"/>
                      </a:rPr>
                      <m:t>, </m:t>
                    </m:r>
                    <m:r>
                      <a:rPr lang="pt-BR" sz="2800" b="0" i="1" smtClean="0">
                        <a:latin typeface="Cambria Math"/>
                      </a:rPr>
                      <m:t>𝑜𝑛𝑑𝑒</m:t>
                    </m:r>
                    <m:r>
                      <a:rPr lang="pt-BR" sz="2800" b="0" i="1" smtClean="0">
                        <a:latin typeface="Cambria Math"/>
                      </a:rPr>
                      <m:t> 1≤</m:t>
                    </m:r>
                    <m:r>
                      <a:rPr lang="pt-BR" sz="2800" b="0" i="1" smtClean="0">
                        <a:latin typeface="Cambria Math"/>
                        <a:ea typeface="Cambria Math"/>
                      </a:rPr>
                      <m:t>𝑖</m:t>
                    </m:r>
                    <m:r>
                      <a:rPr lang="pt-BR" sz="2800" b="0" i="1" smtClean="0">
                        <a:latin typeface="Cambria Math"/>
                        <a:ea typeface="Cambria Math"/>
                      </a:rPr>
                      <m:t>≤</m:t>
                    </m:r>
                    <m:r>
                      <a:rPr lang="pt-BR" sz="2800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pt-BR" sz="2800" b="0" i="1" smtClean="0">
                        <a:latin typeface="Cambria Math"/>
                        <a:ea typeface="Cambria Math"/>
                      </a:rPr>
                      <m:t>+1 : </m:t>
                    </m:r>
                  </m:oMath>
                </a14:m>
                <a:r>
                  <a:rPr lang="pt-BR" sz="2800" dirty="0" smtClean="0"/>
                  <a:t>Sufixos de T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pt-BR" sz="2800" i="1">
                            <a:latin typeface="Cambria Math"/>
                          </a:rPr>
                          <m:t>𝑇</m:t>
                        </m:r>
                      </m:e>
                      <m:sub>
                        <m:r>
                          <a:rPr lang="pt-BR" sz="2800" b="0" i="1" smtClean="0">
                            <a:latin typeface="Cambria Math"/>
                          </a:rPr>
                          <m:t>𝑛</m:t>
                        </m:r>
                        <m:r>
                          <a:rPr lang="pt-BR" sz="2800" b="0" i="1" smtClean="0">
                            <a:latin typeface="Cambria Math"/>
                          </a:rPr>
                          <m:t>+1</m:t>
                        </m:r>
                      </m:sub>
                    </m:sSub>
                    <m:r>
                      <a:rPr lang="pt-BR" sz="2800" i="1">
                        <a:latin typeface="Cambria Math"/>
                      </a:rPr>
                      <m:t>=</m:t>
                    </m:r>
                    <m:r>
                      <a:rPr lang="pt-BR" sz="2800" i="1" smtClean="0">
                        <a:latin typeface="Cambria Math"/>
                        <a:ea typeface="Cambria Math"/>
                      </a:rPr>
                      <m:t>𝜖</m:t>
                    </m:r>
                    <m:r>
                      <a:rPr lang="pt-BR" sz="2800" b="0" i="1" smtClean="0">
                        <a:latin typeface="Cambria Math"/>
                        <a:ea typeface="Cambria Math"/>
                      </a:rPr>
                      <m:t> :</m:t>
                    </m:r>
                    <m:r>
                      <a:rPr lang="pt-BR" sz="2800" b="0" i="1" smtClean="0">
                        <a:latin typeface="Cambria Math"/>
                        <a:ea typeface="Cambria Math"/>
                      </a:rPr>
                      <m:t>𝑠𝑢𝑓𝑖𝑥𝑜</m:t>
                    </m:r>
                    <m:r>
                      <a:rPr lang="pt-BR" sz="2800" b="0" i="1" smtClean="0">
                        <a:latin typeface="Cambria Math"/>
                        <a:ea typeface="Cambria Math"/>
                      </a:rPr>
                      <m:t> </m:t>
                    </m:r>
                    <m:r>
                      <a:rPr lang="pt-BR" sz="2800" b="0" i="1" smtClean="0">
                        <a:latin typeface="Cambria Math"/>
                        <a:ea typeface="Cambria Math"/>
                      </a:rPr>
                      <m:t>𝑣𝑎𝑧𝑖𝑜</m:t>
                    </m:r>
                  </m:oMath>
                </a14:m>
                <a:endParaRPr lang="pt-BR" sz="2800" b="0" dirty="0" smtClean="0">
                  <a:ea typeface="Cambria Math"/>
                </a:endParaRPr>
              </a:p>
              <a:p>
                <a14:m>
                  <m:oMath xmlns:m="http://schemas.openxmlformats.org/officeDocument/2006/math">
                    <m:r>
                      <a:rPr lang="pt-BR" sz="2800" b="0" i="1" smtClean="0">
                        <a:latin typeface="Cambria Math"/>
                      </a:rPr>
                      <m:t>𝑆𝑇𝑟𝑒𝑒</m:t>
                    </m:r>
                    <m:r>
                      <a:rPr lang="pt-BR" sz="2800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pt-BR" sz="2800" i="1">
                            <a:latin typeface="Cambria Math"/>
                          </a:rPr>
                        </m:ctrlPr>
                      </m:sSubPr>
                      <m:e>
                        <m:r>
                          <a:rPr lang="pt-BR" sz="2800" i="1">
                            <a:latin typeface="Cambria Math"/>
                          </a:rPr>
                          <m:t>𝑇</m:t>
                        </m:r>
                        <m:r>
                          <a:rPr lang="pt-BR" sz="2800" b="0" i="1" smtClean="0">
                            <a:latin typeface="Cambria Math"/>
                          </a:rPr>
                          <m:t>)=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pt-BR" sz="2800" b="0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pt-BR" sz="2800" b="0" i="1" smtClean="0">
                                <a:latin typeface="Cambria Math"/>
                              </a:rPr>
                              <m:t>𝑄</m:t>
                            </m:r>
                            <m:r>
                              <a:rPr lang="pt-BR" sz="2800" b="0" i="1" smtClean="0">
                                <a:latin typeface="Cambria Math"/>
                              </a:rPr>
                              <m:t>´ ∪</m:t>
                            </m:r>
                            <m:d>
                              <m:dPr>
                                <m:begChr m:val="{"/>
                                <m:endChr m:val="}"/>
                                <m:ctrlPr>
                                  <a:rPr lang="pt-BR" sz="28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pt-BR" sz="2800" b="0" i="1" smtClean="0">
                                    <a:latin typeface="Cambria Math"/>
                                    <a:ea typeface="Cambria Math"/>
                                  </a:rPr>
                                  <m:t>⊥</m:t>
                                </m:r>
                              </m:e>
                            </m:d>
                            <m:r>
                              <a:rPr lang="pt-BR" sz="2800" b="0" i="1" smtClean="0">
                                <a:latin typeface="Cambria Math"/>
                                <a:ea typeface="Cambria Math"/>
                              </a:rPr>
                              <m:t>, </m:t>
                            </m:r>
                            <m:r>
                              <a:rPr lang="pt-BR" sz="2800" b="0" i="1" smtClean="0">
                                <a:latin typeface="Cambria Math"/>
                                <a:ea typeface="Cambria Math"/>
                              </a:rPr>
                              <m:t>𝑟𝑜𝑜𝑡</m:t>
                            </m:r>
                            <m:r>
                              <a:rPr lang="pt-BR" sz="2800" b="0" i="1" smtClean="0">
                                <a:latin typeface="Cambria Math"/>
                                <a:ea typeface="Cambria Math"/>
                              </a:rPr>
                              <m:t>,  </m:t>
                            </m:r>
                            <m:r>
                              <a:rPr lang="pt-BR" sz="2800" b="0" i="1" smtClean="0">
                                <a:latin typeface="Cambria Math"/>
                                <a:ea typeface="Cambria Math"/>
                              </a:rPr>
                              <m:t>𝑔</m:t>
                            </m:r>
                            <m:r>
                              <a:rPr lang="pt-BR" sz="2800" b="0" i="1" smtClean="0">
                                <a:latin typeface="Cambria Math"/>
                                <a:ea typeface="Cambria Math"/>
                              </a:rPr>
                              <m:t>´, </m:t>
                            </m:r>
                            <m:r>
                              <a:rPr lang="pt-BR" sz="2800" b="0" i="1" smtClean="0">
                                <a:latin typeface="Cambria Math"/>
                                <a:ea typeface="Cambria Math"/>
                              </a:rPr>
                              <m:t>𝑓</m:t>
                            </m:r>
                            <m:r>
                              <a:rPr lang="pt-BR" sz="2800" b="0" i="1" smtClean="0">
                                <a:latin typeface="Cambria Math"/>
                                <a:ea typeface="Cambria Math"/>
                              </a:rPr>
                              <m:t>´</m:t>
                            </m:r>
                          </m:e>
                        </m:d>
                      </m:e>
                      <m:sub/>
                    </m:sSub>
                    <m:r>
                      <a:rPr lang="pt-BR" sz="2800" b="0" i="1" smtClean="0">
                        <a:latin typeface="Cambria Math"/>
                      </a:rPr>
                      <m:t>: </m:t>
                    </m:r>
                    <m:r>
                      <a:rPr lang="pt-BR" sz="2800" b="0" i="1" smtClean="0">
                        <a:latin typeface="Cambria Math"/>
                      </a:rPr>
                      <m:t>𝑆𝑢𝑓𝑓𝑖𝑥</m:t>
                    </m:r>
                    <m:r>
                      <a:rPr lang="pt-BR" sz="2800" b="0" i="1" smtClean="0">
                        <a:latin typeface="Cambria Math"/>
                      </a:rPr>
                      <m:t> </m:t>
                    </m:r>
                    <m:r>
                      <a:rPr lang="pt-BR" sz="2800" b="0" i="1" smtClean="0">
                        <a:latin typeface="Cambria Math"/>
                      </a:rPr>
                      <m:t>𝑇𝑟𝑒𝑒</m:t>
                    </m:r>
                    <m:r>
                      <a:rPr lang="pt-BR" sz="2800" b="0" i="1" smtClean="0">
                        <a:latin typeface="Cambria Math"/>
                      </a:rPr>
                      <m:t> </m:t>
                    </m:r>
                  </m:oMath>
                </a14:m>
                <a:endParaRPr lang="pt-BR" sz="2800" b="0" dirty="0" smtClean="0"/>
              </a:p>
              <a:p>
                <a:pPr lvl="1"/>
                <a:r>
                  <a:rPr lang="pt-BR" sz="2500" b="0" dirty="0" smtClean="0"/>
                  <a:t>Onde Q´ = Estados explícitos de Q, definido por um </a:t>
                </a:r>
                <a:r>
                  <a:rPr lang="pt-BR" sz="2500" b="0" dirty="0" err="1" smtClean="0"/>
                  <a:t>sub-conjunto</a:t>
                </a:r>
                <a:r>
                  <a:rPr lang="pt-BR" sz="2500" b="0" dirty="0" smtClean="0"/>
                  <a:t> de estados de </a:t>
                </a:r>
                <a:r>
                  <a:rPr lang="pt-BR" sz="2500" b="0" dirty="0" err="1" smtClean="0"/>
                  <a:t>STrie</a:t>
                </a:r>
                <a:r>
                  <a:rPr lang="pt-BR" sz="2500" b="0" dirty="0" smtClean="0"/>
                  <a:t> contido de:</a:t>
                </a:r>
              </a:p>
              <a:p>
                <a:pPr marL="1051560" lvl="2" indent="-457200">
                  <a:buFont typeface="+mj-lt"/>
                  <a:buAutoNum type="arabicPeriod"/>
                </a:pPr>
                <a:r>
                  <a:rPr lang="pt-BR" sz="2200" dirty="0" err="1" smtClean="0"/>
                  <a:t>All</a:t>
                </a:r>
                <a:r>
                  <a:rPr lang="pt-BR" sz="2200" dirty="0" smtClean="0"/>
                  <a:t> </a:t>
                </a:r>
                <a:r>
                  <a:rPr lang="pt-BR" sz="2200" b="0" dirty="0" err="1" smtClean="0"/>
                  <a:t>branching</a:t>
                </a:r>
                <a:r>
                  <a:rPr lang="pt-BR" sz="2200" b="0" dirty="0" smtClean="0"/>
                  <a:t> </a:t>
                </a:r>
                <a:r>
                  <a:rPr lang="pt-BR" sz="2200" b="0" dirty="0" err="1" smtClean="0"/>
                  <a:t>states</a:t>
                </a:r>
                <a:r>
                  <a:rPr lang="pt-BR" sz="2200" b="0" dirty="0" smtClean="0"/>
                  <a:t> – mínimo de duas transições</a:t>
                </a:r>
              </a:p>
              <a:p>
                <a:pPr marL="1051560" lvl="2" indent="-457200">
                  <a:buFont typeface="+mj-lt"/>
                  <a:buAutoNum type="arabicPeriod"/>
                </a:pPr>
                <a:r>
                  <a:rPr lang="pt-BR" sz="2200" dirty="0" err="1" smtClean="0"/>
                  <a:t>All</a:t>
                </a:r>
                <a:r>
                  <a:rPr lang="pt-BR" sz="2200" dirty="0" smtClean="0"/>
                  <a:t> </a:t>
                </a:r>
                <a:r>
                  <a:rPr lang="pt-BR" sz="2200" dirty="0" err="1" smtClean="0"/>
                  <a:t>leaves</a:t>
                </a:r>
                <a:r>
                  <a:rPr lang="pt-BR" sz="2200" dirty="0" smtClean="0"/>
                  <a:t> </a:t>
                </a:r>
                <a:r>
                  <a:rPr lang="pt-BR" sz="2200" dirty="0" err="1" smtClean="0"/>
                  <a:t>states</a:t>
                </a:r>
                <a:r>
                  <a:rPr lang="pt-BR" sz="2200" dirty="0" smtClean="0"/>
                  <a:t> – Sem transições</a:t>
                </a:r>
                <a:endParaRPr lang="pt-BR" sz="2200" b="0" dirty="0" smtClean="0"/>
              </a:p>
              <a:p>
                <a:pPr lvl="1"/>
                <a14:m>
                  <m:oMath xmlns:m="http://schemas.openxmlformats.org/officeDocument/2006/math">
                    <m:r>
                      <a:rPr lang="pt-BR" sz="2400" i="1">
                        <a:latin typeface="Cambria Math"/>
                        <a:ea typeface="Cambria Math"/>
                      </a:rPr>
                      <m:t>⊥</m:t>
                    </m:r>
                  </m:oMath>
                </a14:m>
                <a:r>
                  <a:rPr lang="pt-BR" sz="2500" b="0" dirty="0" smtClean="0"/>
                  <a:t> : estado auxiliar</a:t>
                </a:r>
              </a:p>
              <a:p>
                <a:pPr lvl="1"/>
                <a:r>
                  <a:rPr lang="pt-BR" sz="2500" dirty="0"/>
                  <a:t>g´(s, w) = </a:t>
                </a:r>
                <a:r>
                  <a:rPr lang="pt-BR" sz="2500" dirty="0" smtClean="0"/>
                  <a:t>r .:. Função de transição do estado </a:t>
                </a:r>
                <a:r>
                  <a:rPr lang="pt-BR" sz="2500" b="1" dirty="0" smtClean="0"/>
                  <a:t>s</a:t>
                </a:r>
                <a:r>
                  <a:rPr lang="pt-BR" sz="2500" dirty="0" smtClean="0"/>
                  <a:t> a </a:t>
                </a:r>
                <a:r>
                  <a:rPr lang="pt-BR" sz="2500" b="1" dirty="0" smtClean="0"/>
                  <a:t>r</a:t>
                </a:r>
                <a:r>
                  <a:rPr lang="pt-BR" sz="2500" dirty="0" smtClean="0"/>
                  <a:t>, percorrendo o caminho da </a:t>
                </a:r>
                <a:r>
                  <a:rPr lang="pt-BR" sz="2500" dirty="0" err="1" smtClean="0"/>
                  <a:t>string</a:t>
                </a:r>
                <a:r>
                  <a:rPr lang="pt-BR" sz="2500" dirty="0" smtClean="0"/>
                  <a:t> </a:t>
                </a:r>
                <a:r>
                  <a:rPr lang="pt-BR" sz="2500" b="1" dirty="0" smtClean="0"/>
                  <a:t>w</a:t>
                </a:r>
                <a:r>
                  <a:rPr lang="pt-BR" sz="2500" dirty="0" smtClean="0"/>
                  <a:t>.</a:t>
                </a:r>
              </a:p>
              <a:p>
                <a:pPr lvl="2"/>
                <a:r>
                  <a:rPr lang="pt-BR" sz="2200" dirty="0" smtClean="0"/>
                  <a:t>w = (</a:t>
                </a:r>
                <a:r>
                  <a:rPr lang="pt-BR" sz="2200" dirty="0" err="1" smtClean="0"/>
                  <a:t>k,p</a:t>
                </a:r>
                <a:r>
                  <a:rPr lang="pt-BR" sz="2200" dirty="0" smtClean="0"/>
                  <a:t>) : a </a:t>
                </a:r>
                <a:r>
                  <a:rPr lang="pt-BR" sz="2200" dirty="0" err="1" smtClean="0"/>
                  <a:t>string</a:t>
                </a:r>
                <a:r>
                  <a:rPr lang="pt-BR" sz="2200" dirty="0" smtClean="0"/>
                  <a:t> w é representada pelo par (</a:t>
                </a:r>
                <a:r>
                  <a:rPr lang="pt-BR" sz="2200" dirty="0" err="1" smtClean="0"/>
                  <a:t>k,p</a:t>
                </a:r>
                <a:r>
                  <a:rPr lang="pt-BR" sz="2200" dirty="0" smtClean="0"/>
                  <a:t>) para indicar a </a:t>
                </a:r>
                <a:r>
                  <a:rPr lang="pt-BR" sz="2200" dirty="0" err="1" smtClean="0"/>
                  <a:t>substring</a:t>
                </a:r>
                <a:r>
                  <a:rPr lang="pt-BR" sz="2200" dirty="0" smtClean="0"/>
                  <a:t> de T, tal que w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pt-BR" b="0" i="1" smtClean="0">
                        <a:latin typeface="Cambria Math"/>
                      </a:rPr>
                      <m:t>…</m:t>
                    </m:r>
                    <m:sSub>
                      <m:sSubPr>
                        <m:ctrlPr>
                          <a:rPr lang="pt-BR" i="1">
                            <a:latin typeface="Cambria Math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𝑝</m:t>
                        </m:r>
                      </m:sub>
                    </m:sSub>
                  </m:oMath>
                </a14:m>
                <a:endParaRPr lang="pt-BR" sz="2200" dirty="0" smtClean="0"/>
              </a:p>
              <a:p>
                <a:pPr lvl="1"/>
                <a:r>
                  <a:rPr lang="pt-BR" sz="2500" dirty="0" smtClean="0"/>
                  <a:t>Consequentemente, g´(s, (</a:t>
                </a:r>
                <a:r>
                  <a:rPr lang="pt-BR" sz="2500" dirty="0" err="1" smtClean="0"/>
                  <a:t>k,p</a:t>
                </a:r>
                <a:r>
                  <a:rPr lang="pt-BR" sz="2500" dirty="0" smtClean="0"/>
                  <a:t>)) = r</a:t>
                </a:r>
              </a:p>
              <a:p>
                <a:pPr lvl="1"/>
                <a:r>
                  <a:rPr lang="pt-BR" sz="2500" dirty="0" smtClean="0"/>
                  <a:t>g´(</a:t>
                </a:r>
                <a14:m>
                  <m:oMath xmlns:m="http://schemas.openxmlformats.org/officeDocument/2006/math">
                    <m:r>
                      <a:rPr lang="pt-BR" sz="2400" i="1">
                        <a:latin typeface="Cambria Math"/>
                        <a:ea typeface="Cambria Math"/>
                      </a:rPr>
                      <m:t>⊥</m:t>
                    </m:r>
                  </m:oMath>
                </a14:m>
                <a:r>
                  <a:rPr lang="pt-BR" sz="2500" b="0" dirty="0" smtClean="0"/>
                  <a:t>, a) = root, para todo a </a:t>
                </a:r>
                <a14:m>
                  <m:oMath xmlns:m="http://schemas.openxmlformats.org/officeDocument/2006/math">
                    <m:r>
                      <a:rPr lang="el-GR" sz="2400" i="1" smtClean="0">
                        <a:latin typeface="Cambria Math"/>
                        <a:ea typeface="Cambria Math"/>
                      </a:rPr>
                      <m:t>∈</m:t>
                    </m:r>
                    <m:r>
                      <m:rPr>
                        <m:sty m:val="p"/>
                      </m:rPr>
                      <a:rPr lang="el-GR" sz="2400" i="1">
                        <a:latin typeface="Cambria Math"/>
                        <a:ea typeface="Cambria Math"/>
                      </a:rPr>
                      <m:t>Σ</m:t>
                    </m:r>
                  </m:oMath>
                </a14:m>
                <a:endParaRPr lang="pt-BR" sz="2500" b="0" dirty="0" smtClean="0"/>
              </a:p>
              <a:p>
                <a:pPr lvl="1"/>
                <a:r>
                  <a:rPr lang="pt-BR" sz="2500" dirty="0" smtClean="0"/>
                  <a:t>f´: </a:t>
                </a:r>
                <a:r>
                  <a:rPr lang="pt-BR" sz="2500" dirty="0" err="1" smtClean="0"/>
                  <a:t>suffix</a:t>
                </a:r>
                <a:r>
                  <a:rPr lang="pt-BR" sz="2500" dirty="0" smtClean="0"/>
                  <a:t> links, definida apenas para os estados explícitos</a:t>
                </a:r>
                <a:endParaRPr lang="pt-BR" sz="2500" b="0" dirty="0" smtClean="0"/>
              </a:p>
              <a:p>
                <a:endParaRPr lang="pt-BR" sz="2800" dirty="0"/>
              </a:p>
            </p:txBody>
          </p:sp>
        </mc:Choice>
        <mc:Fallback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296" b="-37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040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Algoritmo do Artigo: </a:t>
            </a:r>
            <a:r>
              <a:rPr lang="pt-BR" dirty="0" err="1" smtClean="0"/>
              <a:t>Construction</a:t>
            </a:r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3" y="1385888"/>
            <a:ext cx="8486775" cy="408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918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Procedure </a:t>
            </a:r>
            <a:r>
              <a:rPr lang="pt-BR" dirty="0" err="1" smtClean="0"/>
              <a:t>update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43013"/>
            <a:ext cx="7772400" cy="437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227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Procedure </a:t>
            </a:r>
            <a:r>
              <a:rPr lang="pt-BR" dirty="0" err="1" smtClean="0"/>
              <a:t>test-and-split</a:t>
            </a:r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83754"/>
            <a:ext cx="8086725" cy="4781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02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Procedure canonize</a:t>
            </a:r>
            <a:endParaRPr lang="pt-B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8" y="1719263"/>
            <a:ext cx="8391525" cy="341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382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Implementação do Algoritmo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>
                <a:hlinkClick r:id="rId2"/>
              </a:rPr>
              <a:t>http://en.literateprograms.org/Suffix_tree_(Java</a:t>
            </a:r>
            <a:r>
              <a:rPr lang="pt-BR" dirty="0" smtClean="0">
                <a:hlinkClick r:id="rId2"/>
              </a:rPr>
              <a:t>)</a:t>
            </a:r>
            <a:endParaRPr lang="pt-BR" dirty="0" smtClean="0"/>
          </a:p>
          <a:p>
            <a:r>
              <a:rPr lang="pt-BR" dirty="0" smtClean="0"/>
              <a:t>Visualização do Grafo: </a:t>
            </a:r>
            <a:r>
              <a:rPr lang="pt-BR" dirty="0">
                <a:hlinkClick r:id="rId3"/>
              </a:rPr>
              <a:t>http://</a:t>
            </a:r>
            <a:r>
              <a:rPr lang="pt-BR" dirty="0" smtClean="0">
                <a:hlinkClick r:id="rId3"/>
              </a:rPr>
              <a:t>www.graphviz.org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9209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6CC32-39A4-492C-99A0-8364F1687C22}" type="slidenum">
              <a:rPr lang="en-US"/>
              <a:pPr/>
              <a:t>17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On-line construction of </a:t>
            </a:r>
            <a:r>
              <a:rPr lang="fi-FI" dirty="0" smtClean="0"/>
              <a:t>Trie(T</a:t>
            </a:r>
            <a:r>
              <a:rPr lang="fi-FI" dirty="0"/>
              <a:t>)</a:t>
            </a:r>
            <a:endParaRPr lang="en-US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T = t</a:t>
            </a:r>
            <a:r>
              <a:rPr lang="fi-FI" baseline="-25000" dirty="0"/>
              <a:t>1</a:t>
            </a:r>
            <a:r>
              <a:rPr lang="fi-FI" dirty="0"/>
              <a:t>t</a:t>
            </a:r>
            <a:r>
              <a:rPr lang="fi-FI" baseline="-25000" dirty="0"/>
              <a:t>2</a:t>
            </a:r>
            <a:r>
              <a:rPr lang="fi-FI" dirty="0"/>
              <a:t> … t</a:t>
            </a:r>
            <a:r>
              <a:rPr lang="fi-FI" baseline="-25000" dirty="0"/>
              <a:t>n</a:t>
            </a:r>
            <a:r>
              <a:rPr lang="fi-FI" dirty="0"/>
              <a:t>$  </a:t>
            </a:r>
          </a:p>
          <a:p>
            <a:r>
              <a:rPr lang="fi-FI" dirty="0"/>
              <a:t>P</a:t>
            </a:r>
            <a:r>
              <a:rPr lang="fi-FI" baseline="-25000" dirty="0"/>
              <a:t>i</a:t>
            </a:r>
            <a:r>
              <a:rPr lang="fi-FI" dirty="0"/>
              <a:t> = t</a:t>
            </a:r>
            <a:r>
              <a:rPr lang="fi-FI" baseline="-25000" dirty="0"/>
              <a:t>1</a:t>
            </a:r>
            <a:r>
              <a:rPr lang="fi-FI" dirty="0"/>
              <a:t>t</a:t>
            </a:r>
            <a:r>
              <a:rPr lang="fi-FI" baseline="-25000" dirty="0"/>
              <a:t>2</a:t>
            </a:r>
            <a:r>
              <a:rPr lang="fi-FI" dirty="0"/>
              <a:t> … t</a:t>
            </a:r>
            <a:r>
              <a:rPr lang="fi-FI" baseline="-25000" dirty="0"/>
              <a:t>i</a:t>
            </a:r>
            <a:r>
              <a:rPr lang="fi-FI" dirty="0"/>
              <a:t>   </a:t>
            </a:r>
            <a:r>
              <a:rPr lang="fi-FI" dirty="0">
                <a:solidFill>
                  <a:schemeClr val="accent2"/>
                </a:solidFill>
              </a:rPr>
              <a:t>  </a:t>
            </a:r>
            <a:r>
              <a:rPr lang="fi-FI" dirty="0">
                <a:solidFill>
                  <a:schemeClr val="accent1">
                    <a:lumMod val="50000"/>
                  </a:schemeClr>
                </a:solidFill>
              </a:rPr>
              <a:t>i:th prefix of </a:t>
            </a:r>
            <a:r>
              <a:rPr lang="fi-FI" i="1" dirty="0">
                <a:solidFill>
                  <a:schemeClr val="accent1">
                    <a:lumMod val="50000"/>
                  </a:schemeClr>
                </a:solidFill>
              </a:rPr>
              <a:t>T</a:t>
            </a:r>
            <a:r>
              <a:rPr lang="fi-FI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r>
              <a:rPr lang="fi-FI" u="sng" dirty="0"/>
              <a:t>on-line idea</a:t>
            </a:r>
            <a:r>
              <a:rPr lang="fi-FI" dirty="0"/>
              <a:t>: update </a:t>
            </a:r>
            <a:r>
              <a:rPr lang="fi-FI" i="1" dirty="0" smtClean="0"/>
              <a:t>Trie(P</a:t>
            </a:r>
            <a:r>
              <a:rPr lang="fi-FI" i="1" baseline="-25000" dirty="0" smtClean="0"/>
              <a:t>i</a:t>
            </a:r>
            <a:r>
              <a:rPr lang="fi-FI" i="1" dirty="0"/>
              <a:t>)</a:t>
            </a:r>
            <a:r>
              <a:rPr lang="fi-FI" dirty="0"/>
              <a:t> to </a:t>
            </a:r>
            <a:r>
              <a:rPr lang="fi-FI" i="1" dirty="0" smtClean="0"/>
              <a:t>Trie(P</a:t>
            </a:r>
            <a:r>
              <a:rPr lang="fi-FI" i="1" baseline="-25000" dirty="0" smtClean="0"/>
              <a:t>i+1</a:t>
            </a:r>
            <a:r>
              <a:rPr lang="fi-FI" i="1" dirty="0"/>
              <a:t>)</a:t>
            </a:r>
            <a:r>
              <a:rPr lang="fi-FI" dirty="0"/>
              <a:t> </a:t>
            </a:r>
          </a:p>
          <a:p>
            <a:r>
              <a:rPr lang="fi-FI" dirty="0"/>
              <a:t>=&gt; very simple construction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97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B1682-FA39-41F2-90EF-D5D5669A8C53}" type="slidenum">
              <a:rPr lang="en-US"/>
              <a:pPr/>
              <a:t>18</a:t>
            </a:fld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i="1"/>
              <a:t>Trie(abaab)</a:t>
            </a:r>
            <a:endParaRPr lang="en-US" i="1"/>
          </a:p>
        </p:txBody>
      </p:sp>
      <p:sp>
        <p:nvSpPr>
          <p:cNvPr id="10246" name="Oval 6"/>
          <p:cNvSpPr>
            <a:spLocks noChangeArrowheads="1"/>
          </p:cNvSpPr>
          <p:nvPr/>
        </p:nvSpPr>
        <p:spPr bwMode="auto">
          <a:xfrm>
            <a:off x="1763713" y="2060575"/>
            <a:ext cx="144462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47" name="Oval 7"/>
          <p:cNvSpPr>
            <a:spLocks noChangeArrowheads="1"/>
          </p:cNvSpPr>
          <p:nvPr/>
        </p:nvSpPr>
        <p:spPr bwMode="auto">
          <a:xfrm>
            <a:off x="1403350" y="24923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0248" name="AutoShape 8"/>
          <p:cNvCxnSpPr>
            <a:cxnSpLocks noChangeShapeType="1"/>
            <a:stCxn id="10246" idx="3"/>
            <a:endCxn id="10247" idx="7"/>
          </p:cNvCxnSpPr>
          <p:nvPr/>
        </p:nvCxnSpPr>
        <p:spPr bwMode="auto">
          <a:xfrm flipH="1">
            <a:off x="1527175" y="2184400"/>
            <a:ext cx="257175" cy="3286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1403350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0250" name="Oval 10"/>
          <p:cNvSpPr>
            <a:spLocks noChangeArrowheads="1"/>
          </p:cNvSpPr>
          <p:nvPr/>
        </p:nvSpPr>
        <p:spPr bwMode="auto">
          <a:xfrm>
            <a:off x="2771775" y="20605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51" name="Oval 11"/>
          <p:cNvSpPr>
            <a:spLocks noChangeArrowheads="1"/>
          </p:cNvSpPr>
          <p:nvPr/>
        </p:nvSpPr>
        <p:spPr bwMode="auto">
          <a:xfrm>
            <a:off x="2411413" y="2492375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0252" name="AutoShape 12"/>
          <p:cNvCxnSpPr>
            <a:cxnSpLocks noChangeShapeType="1"/>
            <a:stCxn id="10250" idx="3"/>
            <a:endCxn id="10251" idx="7"/>
          </p:cNvCxnSpPr>
          <p:nvPr/>
        </p:nvCxnSpPr>
        <p:spPr bwMode="auto">
          <a:xfrm flipH="1">
            <a:off x="2535238" y="21844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2411413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cxnSp>
        <p:nvCxnSpPr>
          <p:cNvPr id="10254" name="AutoShape 14"/>
          <p:cNvCxnSpPr>
            <a:cxnSpLocks noChangeShapeType="1"/>
            <a:stCxn id="10247" idx="6"/>
            <a:endCxn id="10246" idx="4"/>
          </p:cNvCxnSpPr>
          <p:nvPr/>
        </p:nvCxnSpPr>
        <p:spPr bwMode="auto">
          <a:xfrm flipV="1">
            <a:off x="1547813" y="2205038"/>
            <a:ext cx="288925" cy="36036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56" name="Oval 16"/>
          <p:cNvSpPr>
            <a:spLocks noChangeArrowheads="1"/>
          </p:cNvSpPr>
          <p:nvPr/>
        </p:nvSpPr>
        <p:spPr bwMode="auto">
          <a:xfrm>
            <a:off x="2051050" y="29241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0257" name="AutoShape 17"/>
          <p:cNvCxnSpPr>
            <a:cxnSpLocks noChangeShapeType="1"/>
            <a:endCxn id="10256" idx="7"/>
          </p:cNvCxnSpPr>
          <p:nvPr/>
        </p:nvCxnSpPr>
        <p:spPr bwMode="auto">
          <a:xfrm flipH="1">
            <a:off x="2174875" y="2616200"/>
            <a:ext cx="257175" cy="3286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2051050" y="24923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0259" name="Oval 19"/>
          <p:cNvSpPr>
            <a:spLocks noChangeArrowheads="1"/>
          </p:cNvSpPr>
          <p:nvPr/>
        </p:nvSpPr>
        <p:spPr bwMode="auto">
          <a:xfrm>
            <a:off x="3132138" y="2565400"/>
            <a:ext cx="144462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0262" name="AutoShape 22"/>
          <p:cNvCxnSpPr>
            <a:cxnSpLocks noChangeShapeType="1"/>
            <a:stCxn id="10250" idx="5"/>
            <a:endCxn id="10259" idx="1"/>
          </p:cNvCxnSpPr>
          <p:nvPr/>
        </p:nvCxnSpPr>
        <p:spPr bwMode="auto">
          <a:xfrm>
            <a:off x="2895600" y="2184400"/>
            <a:ext cx="257175" cy="4016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63" name="AutoShape 23"/>
          <p:cNvCxnSpPr>
            <a:cxnSpLocks noChangeShapeType="1"/>
            <a:endCxn id="10259" idx="3"/>
          </p:cNvCxnSpPr>
          <p:nvPr/>
        </p:nvCxnSpPr>
        <p:spPr bwMode="auto">
          <a:xfrm flipV="1">
            <a:off x="2195513" y="2687638"/>
            <a:ext cx="957262" cy="30956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65" name="AutoShape 25"/>
          <p:cNvCxnSpPr>
            <a:cxnSpLocks noChangeShapeType="1"/>
            <a:stCxn id="10259" idx="2"/>
            <a:endCxn id="10250" idx="4"/>
          </p:cNvCxnSpPr>
          <p:nvPr/>
        </p:nvCxnSpPr>
        <p:spPr bwMode="auto">
          <a:xfrm rot="10800000">
            <a:off x="2844800" y="2205038"/>
            <a:ext cx="287338" cy="431800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2987675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0267" name="Oval 27"/>
          <p:cNvSpPr>
            <a:spLocks noChangeArrowheads="1"/>
          </p:cNvSpPr>
          <p:nvPr/>
        </p:nvSpPr>
        <p:spPr bwMode="auto">
          <a:xfrm>
            <a:off x="4283075" y="20605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0268" name="Oval 28"/>
          <p:cNvSpPr>
            <a:spLocks noChangeArrowheads="1"/>
          </p:cNvSpPr>
          <p:nvPr/>
        </p:nvSpPr>
        <p:spPr bwMode="auto">
          <a:xfrm>
            <a:off x="3922713" y="2492375"/>
            <a:ext cx="144462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0269" name="AutoShape 29"/>
          <p:cNvCxnSpPr>
            <a:cxnSpLocks noChangeShapeType="1"/>
            <a:stCxn id="10267" idx="3"/>
            <a:endCxn id="10268" idx="7"/>
          </p:cNvCxnSpPr>
          <p:nvPr/>
        </p:nvCxnSpPr>
        <p:spPr bwMode="auto">
          <a:xfrm flipH="1">
            <a:off x="4046538" y="21844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3922713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0271" name="Oval 31"/>
          <p:cNvSpPr>
            <a:spLocks noChangeArrowheads="1"/>
          </p:cNvSpPr>
          <p:nvPr/>
        </p:nvSpPr>
        <p:spPr bwMode="auto">
          <a:xfrm>
            <a:off x="3562350" y="2924175"/>
            <a:ext cx="144463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0272" name="AutoShape 32"/>
          <p:cNvCxnSpPr>
            <a:cxnSpLocks noChangeShapeType="1"/>
            <a:endCxn id="10271" idx="7"/>
          </p:cNvCxnSpPr>
          <p:nvPr/>
        </p:nvCxnSpPr>
        <p:spPr bwMode="auto">
          <a:xfrm flipH="1">
            <a:off x="3686175" y="26162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3562350" y="24923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0274" name="Oval 34"/>
          <p:cNvSpPr>
            <a:spLocks noChangeArrowheads="1"/>
          </p:cNvSpPr>
          <p:nvPr/>
        </p:nvSpPr>
        <p:spPr bwMode="auto">
          <a:xfrm>
            <a:off x="4643438" y="2565400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0275" name="AutoShape 35"/>
          <p:cNvCxnSpPr>
            <a:cxnSpLocks noChangeShapeType="1"/>
            <a:stCxn id="10267" idx="5"/>
            <a:endCxn id="10274" idx="1"/>
          </p:cNvCxnSpPr>
          <p:nvPr/>
        </p:nvCxnSpPr>
        <p:spPr bwMode="auto">
          <a:xfrm>
            <a:off x="4406900" y="2184400"/>
            <a:ext cx="257175" cy="4016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76" name="Text Box 36"/>
          <p:cNvSpPr txBox="1">
            <a:spLocks noChangeArrowheads="1"/>
          </p:cNvSpPr>
          <p:nvPr/>
        </p:nvSpPr>
        <p:spPr bwMode="auto">
          <a:xfrm>
            <a:off x="4498975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0277" name="Oval 37"/>
          <p:cNvSpPr>
            <a:spLocks noChangeArrowheads="1"/>
          </p:cNvSpPr>
          <p:nvPr/>
        </p:nvSpPr>
        <p:spPr bwMode="auto">
          <a:xfrm>
            <a:off x="3203575" y="33559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0278" name="AutoShape 38"/>
          <p:cNvCxnSpPr>
            <a:cxnSpLocks noChangeShapeType="1"/>
            <a:endCxn id="10277" idx="7"/>
          </p:cNvCxnSpPr>
          <p:nvPr/>
        </p:nvCxnSpPr>
        <p:spPr bwMode="auto">
          <a:xfrm flipH="1">
            <a:off x="3327400" y="3048000"/>
            <a:ext cx="257175" cy="3286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79" name="Text Box 39"/>
          <p:cNvSpPr txBox="1">
            <a:spLocks noChangeArrowheads="1"/>
          </p:cNvSpPr>
          <p:nvPr/>
        </p:nvSpPr>
        <p:spPr bwMode="auto">
          <a:xfrm>
            <a:off x="3203575" y="29241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0280" name="Oval 40"/>
          <p:cNvSpPr>
            <a:spLocks noChangeArrowheads="1"/>
          </p:cNvSpPr>
          <p:nvPr/>
        </p:nvSpPr>
        <p:spPr bwMode="auto">
          <a:xfrm>
            <a:off x="5003800" y="3089275"/>
            <a:ext cx="144463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0281" name="AutoShape 41"/>
          <p:cNvCxnSpPr>
            <a:cxnSpLocks noChangeShapeType="1"/>
            <a:endCxn id="10280" idx="1"/>
          </p:cNvCxnSpPr>
          <p:nvPr/>
        </p:nvCxnSpPr>
        <p:spPr bwMode="auto">
          <a:xfrm>
            <a:off x="4767263" y="2708275"/>
            <a:ext cx="257175" cy="4016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82" name="Text Box 42"/>
          <p:cNvSpPr txBox="1">
            <a:spLocks noChangeArrowheads="1"/>
          </p:cNvSpPr>
          <p:nvPr/>
        </p:nvSpPr>
        <p:spPr bwMode="auto">
          <a:xfrm>
            <a:off x="4859338" y="26368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cxnSp>
        <p:nvCxnSpPr>
          <p:cNvPr id="10283" name="AutoShape 43"/>
          <p:cNvCxnSpPr>
            <a:cxnSpLocks noChangeShapeType="1"/>
            <a:endCxn id="10280" idx="3"/>
          </p:cNvCxnSpPr>
          <p:nvPr/>
        </p:nvCxnSpPr>
        <p:spPr bwMode="auto">
          <a:xfrm flipV="1">
            <a:off x="3348038" y="3211513"/>
            <a:ext cx="1676400" cy="23971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84" name="AutoShape 44"/>
          <p:cNvCxnSpPr>
            <a:cxnSpLocks noChangeShapeType="1"/>
            <a:endCxn id="10268" idx="5"/>
          </p:cNvCxnSpPr>
          <p:nvPr/>
        </p:nvCxnSpPr>
        <p:spPr bwMode="auto">
          <a:xfrm rot="10800000">
            <a:off x="4046538" y="2616200"/>
            <a:ext cx="957262" cy="523875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85" name="AutoShape 45"/>
          <p:cNvCxnSpPr>
            <a:cxnSpLocks noChangeShapeType="1"/>
          </p:cNvCxnSpPr>
          <p:nvPr/>
        </p:nvCxnSpPr>
        <p:spPr bwMode="auto">
          <a:xfrm flipV="1">
            <a:off x="4067175" y="2205038"/>
            <a:ext cx="288925" cy="36036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86" name="Text Box 46"/>
          <p:cNvSpPr txBox="1">
            <a:spLocks noChangeArrowheads="1"/>
          </p:cNvSpPr>
          <p:nvPr/>
        </p:nvSpPr>
        <p:spPr bwMode="auto">
          <a:xfrm>
            <a:off x="1116013" y="1484313"/>
            <a:ext cx="14398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 i="1"/>
              <a:t>Trie(a)</a:t>
            </a:r>
            <a:endParaRPr lang="en-US" sz="2000" i="1"/>
          </a:p>
        </p:txBody>
      </p:sp>
      <p:sp>
        <p:nvSpPr>
          <p:cNvPr id="10288" name="Text Box 48"/>
          <p:cNvSpPr txBox="1">
            <a:spLocks noChangeArrowheads="1"/>
          </p:cNvSpPr>
          <p:nvPr/>
        </p:nvSpPr>
        <p:spPr bwMode="auto">
          <a:xfrm>
            <a:off x="2339975" y="1484313"/>
            <a:ext cx="1439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 i="1"/>
              <a:t>Trie(ab)</a:t>
            </a:r>
            <a:endParaRPr lang="en-US" sz="2000" i="1"/>
          </a:p>
        </p:txBody>
      </p:sp>
      <p:sp>
        <p:nvSpPr>
          <p:cNvPr id="10289" name="Text Box 49"/>
          <p:cNvSpPr txBox="1">
            <a:spLocks noChangeArrowheads="1"/>
          </p:cNvSpPr>
          <p:nvPr/>
        </p:nvSpPr>
        <p:spPr bwMode="auto">
          <a:xfrm>
            <a:off x="3708400" y="1484313"/>
            <a:ext cx="1439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 i="1"/>
              <a:t>Trie(aba)</a:t>
            </a:r>
            <a:endParaRPr lang="en-US" sz="2000" i="1"/>
          </a:p>
        </p:txBody>
      </p:sp>
      <p:sp>
        <p:nvSpPr>
          <p:cNvPr id="10290" name="Text Box 50"/>
          <p:cNvSpPr txBox="1">
            <a:spLocks noChangeArrowheads="1"/>
          </p:cNvSpPr>
          <p:nvPr/>
        </p:nvSpPr>
        <p:spPr bwMode="auto">
          <a:xfrm>
            <a:off x="1187625" y="3789040"/>
            <a:ext cx="795637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 dirty="0"/>
              <a:t>chain of  links                 connects the end points of current suffixes</a:t>
            </a:r>
            <a:endParaRPr lang="en-US" sz="2000" dirty="0"/>
          </a:p>
        </p:txBody>
      </p:sp>
      <p:cxnSp>
        <p:nvCxnSpPr>
          <p:cNvPr id="10291" name="AutoShape 51"/>
          <p:cNvCxnSpPr>
            <a:cxnSpLocks noChangeShapeType="1"/>
          </p:cNvCxnSpPr>
          <p:nvPr/>
        </p:nvCxnSpPr>
        <p:spPr bwMode="auto">
          <a:xfrm flipV="1">
            <a:off x="2894013" y="3840163"/>
            <a:ext cx="957262" cy="30956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92" name="Text Box 52"/>
          <p:cNvSpPr txBox="1">
            <a:spLocks noChangeArrowheads="1"/>
          </p:cNvSpPr>
          <p:nvPr/>
        </p:nvSpPr>
        <p:spPr bwMode="auto">
          <a:xfrm>
            <a:off x="5580063" y="1916113"/>
            <a:ext cx="1439862" cy="233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lnSpc>
                <a:spcPct val="50000"/>
              </a:lnSpc>
              <a:spcBef>
                <a:spcPct val="50000"/>
              </a:spcBef>
            </a:pPr>
            <a:r>
              <a:rPr lang="fi-FI" sz="2000"/>
              <a:t>aba</a:t>
            </a:r>
            <a:r>
              <a:rPr lang="fi-FI" sz="2000" b="1">
                <a:solidFill>
                  <a:srgbClr val="FF0000"/>
                </a:solidFill>
              </a:rPr>
              <a:t>a</a:t>
            </a:r>
          </a:p>
          <a:p>
            <a:pPr algn="r">
              <a:lnSpc>
                <a:spcPct val="50000"/>
              </a:lnSpc>
              <a:spcBef>
                <a:spcPct val="50000"/>
              </a:spcBef>
            </a:pPr>
            <a:r>
              <a:rPr lang="fi-FI" sz="2000"/>
              <a:t>ba</a:t>
            </a:r>
            <a:r>
              <a:rPr lang="fi-FI" sz="2000" b="1">
                <a:solidFill>
                  <a:srgbClr val="FF0000"/>
                </a:solidFill>
              </a:rPr>
              <a:t>a</a:t>
            </a:r>
          </a:p>
          <a:p>
            <a:pPr algn="r">
              <a:lnSpc>
                <a:spcPct val="50000"/>
              </a:lnSpc>
              <a:spcBef>
                <a:spcPct val="50000"/>
              </a:spcBef>
            </a:pPr>
            <a:r>
              <a:rPr lang="fi-FI" sz="2000"/>
              <a:t>a</a:t>
            </a:r>
            <a:r>
              <a:rPr lang="fi-FI" sz="2000" b="1">
                <a:solidFill>
                  <a:srgbClr val="FF0000"/>
                </a:solidFill>
              </a:rPr>
              <a:t>a</a:t>
            </a:r>
          </a:p>
          <a:p>
            <a:pPr algn="r">
              <a:lnSpc>
                <a:spcPct val="50000"/>
              </a:lnSpc>
              <a:spcBef>
                <a:spcPct val="50000"/>
              </a:spcBef>
            </a:pPr>
            <a:r>
              <a:rPr lang="el-GR"/>
              <a:t>ε</a:t>
            </a:r>
            <a:r>
              <a:rPr lang="fi-FI" sz="2000" b="1">
                <a:solidFill>
                  <a:srgbClr val="FF0000"/>
                </a:solidFill>
              </a:rPr>
              <a:t>a</a:t>
            </a:r>
          </a:p>
          <a:p>
            <a:pPr algn="r">
              <a:lnSpc>
                <a:spcPct val="50000"/>
              </a:lnSpc>
              <a:spcBef>
                <a:spcPct val="50000"/>
              </a:spcBef>
            </a:pPr>
            <a:r>
              <a:rPr lang="el-GR" sz="2000"/>
              <a:t>ε</a:t>
            </a:r>
            <a:endParaRPr lang="fi-FI" sz="2000"/>
          </a:p>
          <a:p>
            <a:pPr>
              <a:spcBef>
                <a:spcPct val="50000"/>
              </a:spcBef>
            </a:pPr>
            <a:endParaRPr lang="el-GR" sz="2000"/>
          </a:p>
          <a:p>
            <a:pPr>
              <a:spcBef>
                <a:spcPct val="5000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9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E0316-E561-47FA-BDE0-51E154B2801E}" type="slidenum">
              <a:rPr lang="en-US"/>
              <a:pPr/>
              <a:t>19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i="1"/>
              <a:t>Trie(abaab)</a:t>
            </a:r>
            <a:endParaRPr lang="en-US" i="1"/>
          </a:p>
        </p:txBody>
      </p:sp>
      <p:sp>
        <p:nvSpPr>
          <p:cNvPr id="13315" name="Oval 3"/>
          <p:cNvSpPr>
            <a:spLocks noChangeArrowheads="1"/>
          </p:cNvSpPr>
          <p:nvPr/>
        </p:nvSpPr>
        <p:spPr bwMode="auto">
          <a:xfrm>
            <a:off x="1763713" y="2060575"/>
            <a:ext cx="144462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3316" name="Oval 4"/>
          <p:cNvSpPr>
            <a:spLocks noChangeArrowheads="1"/>
          </p:cNvSpPr>
          <p:nvPr/>
        </p:nvSpPr>
        <p:spPr bwMode="auto">
          <a:xfrm>
            <a:off x="1403350" y="24923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3317" name="AutoShape 5"/>
          <p:cNvCxnSpPr>
            <a:cxnSpLocks noChangeShapeType="1"/>
            <a:stCxn id="13315" idx="3"/>
            <a:endCxn id="13316" idx="7"/>
          </p:cNvCxnSpPr>
          <p:nvPr/>
        </p:nvCxnSpPr>
        <p:spPr bwMode="auto">
          <a:xfrm flipH="1">
            <a:off x="1527175" y="2184400"/>
            <a:ext cx="257175" cy="3286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1403350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3319" name="Oval 7"/>
          <p:cNvSpPr>
            <a:spLocks noChangeArrowheads="1"/>
          </p:cNvSpPr>
          <p:nvPr/>
        </p:nvSpPr>
        <p:spPr bwMode="auto">
          <a:xfrm>
            <a:off x="2771775" y="20605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3320" name="Oval 8"/>
          <p:cNvSpPr>
            <a:spLocks noChangeArrowheads="1"/>
          </p:cNvSpPr>
          <p:nvPr/>
        </p:nvSpPr>
        <p:spPr bwMode="auto">
          <a:xfrm>
            <a:off x="2411413" y="2492375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3321" name="AutoShape 9"/>
          <p:cNvCxnSpPr>
            <a:cxnSpLocks noChangeShapeType="1"/>
            <a:stCxn id="13319" idx="3"/>
            <a:endCxn id="13320" idx="7"/>
          </p:cNvCxnSpPr>
          <p:nvPr/>
        </p:nvCxnSpPr>
        <p:spPr bwMode="auto">
          <a:xfrm flipH="1">
            <a:off x="2535238" y="21844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2411413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cxnSp>
        <p:nvCxnSpPr>
          <p:cNvPr id="13323" name="AutoShape 11"/>
          <p:cNvCxnSpPr>
            <a:cxnSpLocks noChangeShapeType="1"/>
            <a:stCxn id="13316" idx="6"/>
            <a:endCxn id="13315" idx="4"/>
          </p:cNvCxnSpPr>
          <p:nvPr/>
        </p:nvCxnSpPr>
        <p:spPr bwMode="auto">
          <a:xfrm flipV="1">
            <a:off x="1547813" y="2205038"/>
            <a:ext cx="288925" cy="36036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24" name="Oval 12"/>
          <p:cNvSpPr>
            <a:spLocks noChangeArrowheads="1"/>
          </p:cNvSpPr>
          <p:nvPr/>
        </p:nvSpPr>
        <p:spPr bwMode="auto">
          <a:xfrm>
            <a:off x="2051050" y="29241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3325" name="AutoShape 13"/>
          <p:cNvCxnSpPr>
            <a:cxnSpLocks noChangeShapeType="1"/>
            <a:endCxn id="13324" idx="7"/>
          </p:cNvCxnSpPr>
          <p:nvPr/>
        </p:nvCxnSpPr>
        <p:spPr bwMode="auto">
          <a:xfrm flipH="1">
            <a:off x="2174875" y="2616200"/>
            <a:ext cx="257175" cy="3286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2051050" y="24923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3327" name="Oval 15"/>
          <p:cNvSpPr>
            <a:spLocks noChangeArrowheads="1"/>
          </p:cNvSpPr>
          <p:nvPr/>
        </p:nvSpPr>
        <p:spPr bwMode="auto">
          <a:xfrm>
            <a:off x="3132138" y="2565400"/>
            <a:ext cx="144462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3328" name="AutoShape 16"/>
          <p:cNvCxnSpPr>
            <a:cxnSpLocks noChangeShapeType="1"/>
            <a:stCxn id="13319" idx="5"/>
            <a:endCxn id="13327" idx="1"/>
          </p:cNvCxnSpPr>
          <p:nvPr/>
        </p:nvCxnSpPr>
        <p:spPr bwMode="auto">
          <a:xfrm>
            <a:off x="2895600" y="2184400"/>
            <a:ext cx="257175" cy="4016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29" name="AutoShape 17"/>
          <p:cNvCxnSpPr>
            <a:cxnSpLocks noChangeShapeType="1"/>
            <a:endCxn id="13327" idx="3"/>
          </p:cNvCxnSpPr>
          <p:nvPr/>
        </p:nvCxnSpPr>
        <p:spPr bwMode="auto">
          <a:xfrm flipV="1">
            <a:off x="2195513" y="2687638"/>
            <a:ext cx="957262" cy="30956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30" name="AutoShape 18"/>
          <p:cNvCxnSpPr>
            <a:cxnSpLocks noChangeShapeType="1"/>
            <a:stCxn id="13327" idx="2"/>
            <a:endCxn id="13319" idx="4"/>
          </p:cNvCxnSpPr>
          <p:nvPr/>
        </p:nvCxnSpPr>
        <p:spPr bwMode="auto">
          <a:xfrm rot="10800000">
            <a:off x="2844800" y="2205038"/>
            <a:ext cx="287338" cy="431800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2987675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3332" name="Oval 20"/>
          <p:cNvSpPr>
            <a:spLocks noChangeArrowheads="1"/>
          </p:cNvSpPr>
          <p:nvPr/>
        </p:nvSpPr>
        <p:spPr bwMode="auto">
          <a:xfrm>
            <a:off x="4283075" y="20605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3333" name="Oval 21"/>
          <p:cNvSpPr>
            <a:spLocks noChangeArrowheads="1"/>
          </p:cNvSpPr>
          <p:nvPr/>
        </p:nvSpPr>
        <p:spPr bwMode="auto">
          <a:xfrm>
            <a:off x="3922713" y="2492375"/>
            <a:ext cx="144462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3334" name="AutoShape 22"/>
          <p:cNvCxnSpPr>
            <a:cxnSpLocks noChangeShapeType="1"/>
            <a:stCxn id="13332" idx="3"/>
            <a:endCxn id="13333" idx="7"/>
          </p:cNvCxnSpPr>
          <p:nvPr/>
        </p:nvCxnSpPr>
        <p:spPr bwMode="auto">
          <a:xfrm flipH="1">
            <a:off x="4046538" y="21844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3922713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3336" name="Oval 24"/>
          <p:cNvSpPr>
            <a:spLocks noChangeArrowheads="1"/>
          </p:cNvSpPr>
          <p:nvPr/>
        </p:nvSpPr>
        <p:spPr bwMode="auto">
          <a:xfrm>
            <a:off x="3562350" y="2924175"/>
            <a:ext cx="144463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3337" name="AutoShape 25"/>
          <p:cNvCxnSpPr>
            <a:cxnSpLocks noChangeShapeType="1"/>
            <a:endCxn id="13336" idx="7"/>
          </p:cNvCxnSpPr>
          <p:nvPr/>
        </p:nvCxnSpPr>
        <p:spPr bwMode="auto">
          <a:xfrm flipH="1">
            <a:off x="3686175" y="26162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38" name="Text Box 26"/>
          <p:cNvSpPr txBox="1">
            <a:spLocks noChangeArrowheads="1"/>
          </p:cNvSpPr>
          <p:nvPr/>
        </p:nvSpPr>
        <p:spPr bwMode="auto">
          <a:xfrm>
            <a:off x="3562350" y="24923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3339" name="Oval 27"/>
          <p:cNvSpPr>
            <a:spLocks noChangeArrowheads="1"/>
          </p:cNvSpPr>
          <p:nvPr/>
        </p:nvSpPr>
        <p:spPr bwMode="auto">
          <a:xfrm>
            <a:off x="4643438" y="2565400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3340" name="AutoShape 28"/>
          <p:cNvCxnSpPr>
            <a:cxnSpLocks noChangeShapeType="1"/>
            <a:stCxn id="13332" idx="5"/>
            <a:endCxn id="13339" idx="1"/>
          </p:cNvCxnSpPr>
          <p:nvPr/>
        </p:nvCxnSpPr>
        <p:spPr bwMode="auto">
          <a:xfrm>
            <a:off x="4406900" y="2184400"/>
            <a:ext cx="257175" cy="4016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41" name="Text Box 29"/>
          <p:cNvSpPr txBox="1">
            <a:spLocks noChangeArrowheads="1"/>
          </p:cNvSpPr>
          <p:nvPr/>
        </p:nvSpPr>
        <p:spPr bwMode="auto">
          <a:xfrm>
            <a:off x="4498975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3342" name="Oval 30"/>
          <p:cNvSpPr>
            <a:spLocks noChangeArrowheads="1"/>
          </p:cNvSpPr>
          <p:nvPr/>
        </p:nvSpPr>
        <p:spPr bwMode="auto">
          <a:xfrm>
            <a:off x="3203575" y="33559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3343" name="AutoShape 31"/>
          <p:cNvCxnSpPr>
            <a:cxnSpLocks noChangeShapeType="1"/>
            <a:endCxn id="13342" idx="7"/>
          </p:cNvCxnSpPr>
          <p:nvPr/>
        </p:nvCxnSpPr>
        <p:spPr bwMode="auto">
          <a:xfrm flipH="1">
            <a:off x="3327400" y="3048000"/>
            <a:ext cx="257175" cy="3286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44" name="Text Box 32"/>
          <p:cNvSpPr txBox="1">
            <a:spLocks noChangeArrowheads="1"/>
          </p:cNvSpPr>
          <p:nvPr/>
        </p:nvSpPr>
        <p:spPr bwMode="auto">
          <a:xfrm>
            <a:off x="3203575" y="29241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3345" name="Oval 33"/>
          <p:cNvSpPr>
            <a:spLocks noChangeArrowheads="1"/>
          </p:cNvSpPr>
          <p:nvPr/>
        </p:nvSpPr>
        <p:spPr bwMode="auto">
          <a:xfrm>
            <a:off x="5003800" y="3089275"/>
            <a:ext cx="144463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3346" name="AutoShape 34"/>
          <p:cNvCxnSpPr>
            <a:cxnSpLocks noChangeShapeType="1"/>
            <a:stCxn id="13339" idx="5"/>
            <a:endCxn id="13345" idx="1"/>
          </p:cNvCxnSpPr>
          <p:nvPr/>
        </p:nvCxnSpPr>
        <p:spPr bwMode="auto">
          <a:xfrm>
            <a:off x="4767263" y="2687638"/>
            <a:ext cx="257175" cy="4222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47" name="Text Box 35"/>
          <p:cNvSpPr txBox="1">
            <a:spLocks noChangeArrowheads="1"/>
          </p:cNvSpPr>
          <p:nvPr/>
        </p:nvSpPr>
        <p:spPr bwMode="auto">
          <a:xfrm>
            <a:off x="4859338" y="26368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cxnSp>
        <p:nvCxnSpPr>
          <p:cNvPr id="13348" name="AutoShape 36"/>
          <p:cNvCxnSpPr>
            <a:cxnSpLocks noChangeShapeType="1"/>
            <a:endCxn id="13345" idx="3"/>
          </p:cNvCxnSpPr>
          <p:nvPr/>
        </p:nvCxnSpPr>
        <p:spPr bwMode="auto">
          <a:xfrm flipV="1">
            <a:off x="3348038" y="3211513"/>
            <a:ext cx="1676400" cy="23971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49" name="AutoShape 37"/>
          <p:cNvCxnSpPr>
            <a:cxnSpLocks noChangeShapeType="1"/>
            <a:endCxn id="13333" idx="5"/>
          </p:cNvCxnSpPr>
          <p:nvPr/>
        </p:nvCxnSpPr>
        <p:spPr bwMode="auto">
          <a:xfrm rot="10800000">
            <a:off x="4046538" y="2616200"/>
            <a:ext cx="957262" cy="523875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50" name="AutoShape 38"/>
          <p:cNvCxnSpPr>
            <a:cxnSpLocks noChangeShapeType="1"/>
          </p:cNvCxnSpPr>
          <p:nvPr/>
        </p:nvCxnSpPr>
        <p:spPr bwMode="auto">
          <a:xfrm flipV="1">
            <a:off x="4067175" y="2205038"/>
            <a:ext cx="288925" cy="36036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51" name="Oval 39"/>
          <p:cNvSpPr>
            <a:spLocks noChangeArrowheads="1"/>
          </p:cNvSpPr>
          <p:nvPr/>
        </p:nvSpPr>
        <p:spPr bwMode="auto">
          <a:xfrm>
            <a:off x="6948488" y="2060575"/>
            <a:ext cx="144462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3352" name="Oval 40"/>
          <p:cNvSpPr>
            <a:spLocks noChangeArrowheads="1"/>
          </p:cNvSpPr>
          <p:nvPr/>
        </p:nvSpPr>
        <p:spPr bwMode="auto">
          <a:xfrm>
            <a:off x="6588125" y="24923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3353" name="AutoShape 41"/>
          <p:cNvCxnSpPr>
            <a:cxnSpLocks noChangeShapeType="1"/>
            <a:stCxn id="13351" idx="3"/>
            <a:endCxn id="13352" idx="7"/>
          </p:cNvCxnSpPr>
          <p:nvPr/>
        </p:nvCxnSpPr>
        <p:spPr bwMode="auto">
          <a:xfrm flipH="1">
            <a:off x="6711950" y="21844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54" name="Text Box 42"/>
          <p:cNvSpPr txBox="1">
            <a:spLocks noChangeArrowheads="1"/>
          </p:cNvSpPr>
          <p:nvPr/>
        </p:nvSpPr>
        <p:spPr bwMode="auto">
          <a:xfrm>
            <a:off x="6588125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3355" name="Oval 43"/>
          <p:cNvSpPr>
            <a:spLocks noChangeArrowheads="1"/>
          </p:cNvSpPr>
          <p:nvPr/>
        </p:nvSpPr>
        <p:spPr bwMode="auto">
          <a:xfrm>
            <a:off x="6227763" y="2924175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3356" name="AutoShape 44"/>
          <p:cNvCxnSpPr>
            <a:cxnSpLocks noChangeShapeType="1"/>
            <a:endCxn id="13355" idx="7"/>
          </p:cNvCxnSpPr>
          <p:nvPr/>
        </p:nvCxnSpPr>
        <p:spPr bwMode="auto">
          <a:xfrm flipH="1">
            <a:off x="6351588" y="26162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57" name="Text Box 45"/>
          <p:cNvSpPr txBox="1">
            <a:spLocks noChangeArrowheads="1"/>
          </p:cNvSpPr>
          <p:nvPr/>
        </p:nvSpPr>
        <p:spPr bwMode="auto">
          <a:xfrm>
            <a:off x="6227763" y="24923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3358" name="Oval 46"/>
          <p:cNvSpPr>
            <a:spLocks noChangeArrowheads="1"/>
          </p:cNvSpPr>
          <p:nvPr/>
        </p:nvSpPr>
        <p:spPr bwMode="auto">
          <a:xfrm>
            <a:off x="7308850" y="2565400"/>
            <a:ext cx="144463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3359" name="AutoShape 47"/>
          <p:cNvCxnSpPr>
            <a:cxnSpLocks noChangeShapeType="1"/>
            <a:stCxn id="13351" idx="5"/>
            <a:endCxn id="13358" idx="1"/>
          </p:cNvCxnSpPr>
          <p:nvPr/>
        </p:nvCxnSpPr>
        <p:spPr bwMode="auto">
          <a:xfrm>
            <a:off x="7072313" y="2184400"/>
            <a:ext cx="257175" cy="4016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60" name="Text Box 48"/>
          <p:cNvSpPr txBox="1">
            <a:spLocks noChangeArrowheads="1"/>
          </p:cNvSpPr>
          <p:nvPr/>
        </p:nvSpPr>
        <p:spPr bwMode="auto">
          <a:xfrm>
            <a:off x="7164388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3361" name="Oval 49"/>
          <p:cNvSpPr>
            <a:spLocks noChangeArrowheads="1"/>
          </p:cNvSpPr>
          <p:nvPr/>
        </p:nvSpPr>
        <p:spPr bwMode="auto">
          <a:xfrm>
            <a:off x="5868988" y="3355975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3362" name="AutoShape 50"/>
          <p:cNvCxnSpPr>
            <a:cxnSpLocks noChangeShapeType="1"/>
            <a:endCxn id="13361" idx="7"/>
          </p:cNvCxnSpPr>
          <p:nvPr/>
        </p:nvCxnSpPr>
        <p:spPr bwMode="auto">
          <a:xfrm flipH="1">
            <a:off x="5992813" y="30480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63" name="Text Box 51"/>
          <p:cNvSpPr txBox="1">
            <a:spLocks noChangeArrowheads="1"/>
          </p:cNvSpPr>
          <p:nvPr/>
        </p:nvSpPr>
        <p:spPr bwMode="auto">
          <a:xfrm>
            <a:off x="5868988" y="29241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3364" name="Oval 52"/>
          <p:cNvSpPr>
            <a:spLocks noChangeArrowheads="1"/>
          </p:cNvSpPr>
          <p:nvPr/>
        </p:nvSpPr>
        <p:spPr bwMode="auto">
          <a:xfrm>
            <a:off x="7669213" y="3089275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3365" name="AutoShape 53"/>
          <p:cNvCxnSpPr>
            <a:cxnSpLocks noChangeShapeType="1"/>
            <a:stCxn id="13358" idx="5"/>
            <a:endCxn id="13364" idx="1"/>
          </p:cNvCxnSpPr>
          <p:nvPr/>
        </p:nvCxnSpPr>
        <p:spPr bwMode="auto">
          <a:xfrm>
            <a:off x="7432675" y="2687638"/>
            <a:ext cx="257175" cy="4222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66" name="Text Box 54"/>
          <p:cNvSpPr txBox="1">
            <a:spLocks noChangeArrowheads="1"/>
          </p:cNvSpPr>
          <p:nvPr/>
        </p:nvSpPr>
        <p:spPr bwMode="auto">
          <a:xfrm>
            <a:off x="7524750" y="26368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3367" name="Oval 55"/>
          <p:cNvSpPr>
            <a:spLocks noChangeArrowheads="1"/>
          </p:cNvSpPr>
          <p:nvPr/>
        </p:nvSpPr>
        <p:spPr bwMode="auto">
          <a:xfrm>
            <a:off x="6948488" y="3017838"/>
            <a:ext cx="144462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3368" name="AutoShape 56"/>
          <p:cNvCxnSpPr>
            <a:cxnSpLocks noChangeShapeType="1"/>
            <a:stCxn id="13352" idx="5"/>
            <a:endCxn id="13367" idx="1"/>
          </p:cNvCxnSpPr>
          <p:nvPr/>
        </p:nvCxnSpPr>
        <p:spPr bwMode="auto">
          <a:xfrm>
            <a:off x="6711950" y="2616200"/>
            <a:ext cx="257175" cy="4222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69" name="Text Box 57"/>
          <p:cNvSpPr txBox="1">
            <a:spLocks noChangeArrowheads="1"/>
          </p:cNvSpPr>
          <p:nvPr/>
        </p:nvSpPr>
        <p:spPr bwMode="auto">
          <a:xfrm>
            <a:off x="6804025" y="25654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3370" name="Oval 58"/>
          <p:cNvSpPr>
            <a:spLocks noChangeArrowheads="1"/>
          </p:cNvSpPr>
          <p:nvPr/>
        </p:nvSpPr>
        <p:spPr bwMode="auto">
          <a:xfrm>
            <a:off x="8029575" y="3594100"/>
            <a:ext cx="144463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3371" name="AutoShape 59"/>
          <p:cNvCxnSpPr>
            <a:cxnSpLocks noChangeShapeType="1"/>
            <a:endCxn id="13370" idx="1"/>
          </p:cNvCxnSpPr>
          <p:nvPr/>
        </p:nvCxnSpPr>
        <p:spPr bwMode="auto">
          <a:xfrm>
            <a:off x="7793038" y="3213100"/>
            <a:ext cx="257175" cy="4016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72" name="Text Box 60"/>
          <p:cNvSpPr txBox="1">
            <a:spLocks noChangeArrowheads="1"/>
          </p:cNvSpPr>
          <p:nvPr/>
        </p:nvSpPr>
        <p:spPr bwMode="auto">
          <a:xfrm>
            <a:off x="7885113" y="3141663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3373" name="Oval 61"/>
          <p:cNvSpPr>
            <a:spLocks noChangeArrowheads="1"/>
          </p:cNvSpPr>
          <p:nvPr/>
        </p:nvSpPr>
        <p:spPr bwMode="auto">
          <a:xfrm>
            <a:off x="5508625" y="3789363"/>
            <a:ext cx="144463" cy="14446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3374" name="AutoShape 62"/>
          <p:cNvCxnSpPr>
            <a:cxnSpLocks noChangeShapeType="1"/>
            <a:endCxn id="13373" idx="7"/>
          </p:cNvCxnSpPr>
          <p:nvPr/>
        </p:nvCxnSpPr>
        <p:spPr bwMode="auto">
          <a:xfrm flipH="1">
            <a:off x="5632450" y="3481388"/>
            <a:ext cx="257175" cy="32861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75" name="Text Box 63"/>
          <p:cNvSpPr txBox="1">
            <a:spLocks noChangeArrowheads="1"/>
          </p:cNvSpPr>
          <p:nvPr/>
        </p:nvSpPr>
        <p:spPr bwMode="auto">
          <a:xfrm>
            <a:off x="5508625" y="33575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cxnSp>
        <p:nvCxnSpPr>
          <p:cNvPr id="13376" name="AutoShape 64"/>
          <p:cNvCxnSpPr>
            <a:cxnSpLocks noChangeShapeType="1"/>
          </p:cNvCxnSpPr>
          <p:nvPr/>
        </p:nvCxnSpPr>
        <p:spPr bwMode="auto">
          <a:xfrm flipV="1">
            <a:off x="6731000" y="2205038"/>
            <a:ext cx="288925" cy="36036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77" name="AutoShape 65"/>
          <p:cNvCxnSpPr>
            <a:cxnSpLocks noChangeShapeType="1"/>
            <a:stCxn id="13370" idx="3"/>
            <a:endCxn id="13367" idx="5"/>
          </p:cNvCxnSpPr>
          <p:nvPr/>
        </p:nvCxnSpPr>
        <p:spPr bwMode="auto">
          <a:xfrm rot="16200000" flipV="1">
            <a:off x="7273131" y="2939257"/>
            <a:ext cx="576263" cy="977900"/>
          </a:xfrm>
          <a:prstGeom prst="curvedConnector3">
            <a:avLst>
              <a:gd name="adj1" fmla="val 10190"/>
            </a:avLst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78" name="AutoShape 66"/>
          <p:cNvCxnSpPr>
            <a:cxnSpLocks noChangeShapeType="1"/>
          </p:cNvCxnSpPr>
          <p:nvPr/>
        </p:nvCxnSpPr>
        <p:spPr bwMode="auto">
          <a:xfrm rot="10800000">
            <a:off x="6661150" y="2636838"/>
            <a:ext cx="287338" cy="431800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379" name="AutoShape 67"/>
          <p:cNvCxnSpPr>
            <a:cxnSpLocks noChangeShapeType="1"/>
            <a:endCxn id="13370" idx="3"/>
          </p:cNvCxnSpPr>
          <p:nvPr/>
        </p:nvCxnSpPr>
        <p:spPr bwMode="auto">
          <a:xfrm flipV="1">
            <a:off x="5632450" y="3716338"/>
            <a:ext cx="2417763" cy="168275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380" name="Text Box 68"/>
          <p:cNvSpPr txBox="1">
            <a:spLocks noChangeArrowheads="1"/>
          </p:cNvSpPr>
          <p:nvPr/>
        </p:nvSpPr>
        <p:spPr bwMode="auto">
          <a:xfrm>
            <a:off x="6227763" y="1484313"/>
            <a:ext cx="14398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 i="1"/>
              <a:t>Trie(abaa)</a:t>
            </a:r>
            <a:endParaRPr lang="en-US" sz="2000" i="1"/>
          </a:p>
        </p:txBody>
      </p:sp>
    </p:spTree>
    <p:extLst>
      <p:ext uri="{BB962C8B-B14F-4D97-AF65-F5344CB8AC3E}">
        <p14:creationId xmlns:p14="http://schemas.microsoft.com/office/powerpoint/2010/main" val="389669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Overview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Continuação da Aula “Encontrando Sementes e </a:t>
            </a:r>
            <a:r>
              <a:rPr lang="pt-BR" sz="2800" dirty="0" err="1"/>
              <a:t>Repeats</a:t>
            </a:r>
            <a:r>
              <a:rPr lang="pt-BR" sz="2800" dirty="0"/>
              <a:t>”</a:t>
            </a:r>
          </a:p>
          <a:p>
            <a:r>
              <a:rPr lang="pt-BR" sz="2600" dirty="0"/>
              <a:t>Árvores de Sufixos como </a:t>
            </a:r>
            <a:r>
              <a:rPr lang="pt-BR" sz="2600" dirty="0" smtClean="0"/>
              <a:t>solução para diversos problemas da Biologia Computacional</a:t>
            </a:r>
          </a:p>
          <a:p>
            <a:r>
              <a:rPr lang="pt-BR" sz="2600" dirty="0" smtClean="0"/>
              <a:t>Atrativos: </a:t>
            </a:r>
          </a:p>
          <a:p>
            <a:pPr lvl="1"/>
            <a:r>
              <a:rPr lang="pt-BR" sz="2400" dirty="0" smtClean="0"/>
              <a:t>Construção em tempo linear</a:t>
            </a:r>
          </a:p>
          <a:p>
            <a:pPr lvl="1"/>
            <a:r>
              <a:rPr lang="pt-BR" sz="2400" dirty="0" smtClean="0"/>
              <a:t>Consultar padrão w de tamanho m, em tempo O(m)</a:t>
            </a:r>
          </a:p>
          <a:p>
            <a:pPr lvl="1"/>
            <a:r>
              <a:rPr lang="pt-BR" sz="2400" dirty="0" smtClean="0"/>
              <a:t>Encontrar todas as k ocorrências do padrão w no texto S, em tempo O(m + k), independente do tamanho de S.</a:t>
            </a:r>
          </a:p>
          <a:p>
            <a:endParaRPr lang="pt-BR" sz="2600" dirty="0" smtClean="0"/>
          </a:p>
          <a:p>
            <a:pPr lvl="1"/>
            <a:endParaRPr lang="pt-BR" sz="2400" dirty="0"/>
          </a:p>
          <a:p>
            <a:pPr lvl="1"/>
            <a:endParaRPr lang="pt-BR" sz="2400" dirty="0"/>
          </a:p>
          <a:p>
            <a:pPr lvl="1"/>
            <a:endParaRPr lang="pt-BR" sz="2400" dirty="0"/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10916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FE64A-D6DA-43FB-9EBE-B0C640654600}" type="slidenum">
              <a:rPr lang="en-US"/>
              <a:pPr/>
              <a:t>20</a:t>
            </a:fld>
            <a:endParaRPr lang="en-US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i="1"/>
              <a:t>Trie(abaab)</a:t>
            </a:r>
            <a:endParaRPr lang="en-US" i="1"/>
          </a:p>
        </p:txBody>
      </p:sp>
      <p:sp>
        <p:nvSpPr>
          <p:cNvPr id="28675" name="Oval 3"/>
          <p:cNvSpPr>
            <a:spLocks noChangeArrowheads="1"/>
          </p:cNvSpPr>
          <p:nvPr/>
        </p:nvSpPr>
        <p:spPr bwMode="auto">
          <a:xfrm>
            <a:off x="1763713" y="2060575"/>
            <a:ext cx="144462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8676" name="Oval 4"/>
          <p:cNvSpPr>
            <a:spLocks noChangeArrowheads="1"/>
          </p:cNvSpPr>
          <p:nvPr/>
        </p:nvSpPr>
        <p:spPr bwMode="auto">
          <a:xfrm>
            <a:off x="1403350" y="24923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8677" name="AutoShape 5"/>
          <p:cNvCxnSpPr>
            <a:cxnSpLocks noChangeShapeType="1"/>
            <a:stCxn id="28675" idx="3"/>
            <a:endCxn id="28676" idx="7"/>
          </p:cNvCxnSpPr>
          <p:nvPr/>
        </p:nvCxnSpPr>
        <p:spPr bwMode="auto">
          <a:xfrm flipH="1">
            <a:off x="1527175" y="2184400"/>
            <a:ext cx="257175" cy="3286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1403350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28679" name="Oval 7"/>
          <p:cNvSpPr>
            <a:spLocks noChangeArrowheads="1"/>
          </p:cNvSpPr>
          <p:nvPr/>
        </p:nvSpPr>
        <p:spPr bwMode="auto">
          <a:xfrm>
            <a:off x="2771775" y="20605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8680" name="Oval 8"/>
          <p:cNvSpPr>
            <a:spLocks noChangeArrowheads="1"/>
          </p:cNvSpPr>
          <p:nvPr/>
        </p:nvSpPr>
        <p:spPr bwMode="auto">
          <a:xfrm>
            <a:off x="2411413" y="2492375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8681" name="AutoShape 9"/>
          <p:cNvCxnSpPr>
            <a:cxnSpLocks noChangeShapeType="1"/>
            <a:stCxn id="28679" idx="3"/>
            <a:endCxn id="28680" idx="7"/>
          </p:cNvCxnSpPr>
          <p:nvPr/>
        </p:nvCxnSpPr>
        <p:spPr bwMode="auto">
          <a:xfrm flipH="1">
            <a:off x="2535238" y="21844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2411413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cxnSp>
        <p:nvCxnSpPr>
          <p:cNvPr id="28683" name="AutoShape 11"/>
          <p:cNvCxnSpPr>
            <a:cxnSpLocks noChangeShapeType="1"/>
            <a:stCxn id="28676" idx="6"/>
            <a:endCxn id="28675" idx="4"/>
          </p:cNvCxnSpPr>
          <p:nvPr/>
        </p:nvCxnSpPr>
        <p:spPr bwMode="auto">
          <a:xfrm flipV="1">
            <a:off x="1547813" y="2205038"/>
            <a:ext cx="288925" cy="36036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684" name="Oval 12"/>
          <p:cNvSpPr>
            <a:spLocks noChangeArrowheads="1"/>
          </p:cNvSpPr>
          <p:nvPr/>
        </p:nvSpPr>
        <p:spPr bwMode="auto">
          <a:xfrm>
            <a:off x="2051050" y="29241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8685" name="AutoShape 13"/>
          <p:cNvCxnSpPr>
            <a:cxnSpLocks noChangeShapeType="1"/>
            <a:endCxn id="28684" idx="7"/>
          </p:cNvCxnSpPr>
          <p:nvPr/>
        </p:nvCxnSpPr>
        <p:spPr bwMode="auto">
          <a:xfrm flipH="1">
            <a:off x="2174875" y="2616200"/>
            <a:ext cx="257175" cy="3286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2051050" y="24923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28687" name="Oval 15"/>
          <p:cNvSpPr>
            <a:spLocks noChangeArrowheads="1"/>
          </p:cNvSpPr>
          <p:nvPr/>
        </p:nvSpPr>
        <p:spPr bwMode="auto">
          <a:xfrm>
            <a:off x="3132138" y="2565400"/>
            <a:ext cx="144462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8688" name="AutoShape 16"/>
          <p:cNvCxnSpPr>
            <a:cxnSpLocks noChangeShapeType="1"/>
            <a:stCxn id="28679" idx="5"/>
            <a:endCxn id="28687" idx="1"/>
          </p:cNvCxnSpPr>
          <p:nvPr/>
        </p:nvCxnSpPr>
        <p:spPr bwMode="auto">
          <a:xfrm>
            <a:off x="2895600" y="2184400"/>
            <a:ext cx="257175" cy="4016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689" name="AutoShape 17"/>
          <p:cNvCxnSpPr>
            <a:cxnSpLocks noChangeShapeType="1"/>
            <a:endCxn id="28687" idx="3"/>
          </p:cNvCxnSpPr>
          <p:nvPr/>
        </p:nvCxnSpPr>
        <p:spPr bwMode="auto">
          <a:xfrm flipV="1">
            <a:off x="2195513" y="2687638"/>
            <a:ext cx="957262" cy="30956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690" name="AutoShape 18"/>
          <p:cNvCxnSpPr>
            <a:cxnSpLocks noChangeShapeType="1"/>
            <a:stCxn id="28687" idx="2"/>
            <a:endCxn id="28679" idx="4"/>
          </p:cNvCxnSpPr>
          <p:nvPr/>
        </p:nvCxnSpPr>
        <p:spPr bwMode="auto">
          <a:xfrm rot="10800000">
            <a:off x="2844800" y="2205038"/>
            <a:ext cx="287338" cy="431800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2987675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28692" name="Oval 20"/>
          <p:cNvSpPr>
            <a:spLocks noChangeArrowheads="1"/>
          </p:cNvSpPr>
          <p:nvPr/>
        </p:nvSpPr>
        <p:spPr bwMode="auto">
          <a:xfrm>
            <a:off x="4283075" y="20605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8693" name="Oval 21"/>
          <p:cNvSpPr>
            <a:spLocks noChangeArrowheads="1"/>
          </p:cNvSpPr>
          <p:nvPr/>
        </p:nvSpPr>
        <p:spPr bwMode="auto">
          <a:xfrm>
            <a:off x="3922713" y="2492375"/>
            <a:ext cx="144462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8694" name="AutoShape 22"/>
          <p:cNvCxnSpPr>
            <a:cxnSpLocks noChangeShapeType="1"/>
            <a:stCxn id="28692" idx="3"/>
            <a:endCxn id="28693" idx="7"/>
          </p:cNvCxnSpPr>
          <p:nvPr/>
        </p:nvCxnSpPr>
        <p:spPr bwMode="auto">
          <a:xfrm flipH="1">
            <a:off x="4046538" y="21844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695" name="Text Box 23"/>
          <p:cNvSpPr txBox="1">
            <a:spLocks noChangeArrowheads="1"/>
          </p:cNvSpPr>
          <p:nvPr/>
        </p:nvSpPr>
        <p:spPr bwMode="auto">
          <a:xfrm>
            <a:off x="3922713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28696" name="Oval 24"/>
          <p:cNvSpPr>
            <a:spLocks noChangeArrowheads="1"/>
          </p:cNvSpPr>
          <p:nvPr/>
        </p:nvSpPr>
        <p:spPr bwMode="auto">
          <a:xfrm>
            <a:off x="3562350" y="2924175"/>
            <a:ext cx="144463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8697" name="AutoShape 25"/>
          <p:cNvCxnSpPr>
            <a:cxnSpLocks noChangeShapeType="1"/>
            <a:endCxn id="28696" idx="7"/>
          </p:cNvCxnSpPr>
          <p:nvPr/>
        </p:nvCxnSpPr>
        <p:spPr bwMode="auto">
          <a:xfrm flipH="1">
            <a:off x="3686175" y="26162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698" name="Text Box 26"/>
          <p:cNvSpPr txBox="1">
            <a:spLocks noChangeArrowheads="1"/>
          </p:cNvSpPr>
          <p:nvPr/>
        </p:nvSpPr>
        <p:spPr bwMode="auto">
          <a:xfrm>
            <a:off x="3562350" y="24923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28699" name="Oval 27"/>
          <p:cNvSpPr>
            <a:spLocks noChangeArrowheads="1"/>
          </p:cNvSpPr>
          <p:nvPr/>
        </p:nvSpPr>
        <p:spPr bwMode="auto">
          <a:xfrm>
            <a:off x="4643438" y="2565400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8700" name="AutoShape 28"/>
          <p:cNvCxnSpPr>
            <a:cxnSpLocks noChangeShapeType="1"/>
            <a:stCxn id="28692" idx="5"/>
            <a:endCxn id="28699" idx="1"/>
          </p:cNvCxnSpPr>
          <p:nvPr/>
        </p:nvCxnSpPr>
        <p:spPr bwMode="auto">
          <a:xfrm>
            <a:off x="4406900" y="2184400"/>
            <a:ext cx="257175" cy="4016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701" name="Text Box 29"/>
          <p:cNvSpPr txBox="1">
            <a:spLocks noChangeArrowheads="1"/>
          </p:cNvSpPr>
          <p:nvPr/>
        </p:nvSpPr>
        <p:spPr bwMode="auto">
          <a:xfrm>
            <a:off x="4498975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28702" name="Oval 30"/>
          <p:cNvSpPr>
            <a:spLocks noChangeArrowheads="1"/>
          </p:cNvSpPr>
          <p:nvPr/>
        </p:nvSpPr>
        <p:spPr bwMode="auto">
          <a:xfrm>
            <a:off x="3203575" y="33559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8703" name="AutoShape 31"/>
          <p:cNvCxnSpPr>
            <a:cxnSpLocks noChangeShapeType="1"/>
            <a:endCxn id="28702" idx="7"/>
          </p:cNvCxnSpPr>
          <p:nvPr/>
        </p:nvCxnSpPr>
        <p:spPr bwMode="auto">
          <a:xfrm flipH="1">
            <a:off x="3327400" y="3048000"/>
            <a:ext cx="257175" cy="3286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704" name="Text Box 32"/>
          <p:cNvSpPr txBox="1">
            <a:spLocks noChangeArrowheads="1"/>
          </p:cNvSpPr>
          <p:nvPr/>
        </p:nvSpPr>
        <p:spPr bwMode="auto">
          <a:xfrm>
            <a:off x="3203575" y="29241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28705" name="Oval 33"/>
          <p:cNvSpPr>
            <a:spLocks noChangeArrowheads="1"/>
          </p:cNvSpPr>
          <p:nvPr/>
        </p:nvSpPr>
        <p:spPr bwMode="auto">
          <a:xfrm>
            <a:off x="5003800" y="3089275"/>
            <a:ext cx="144463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8706" name="AutoShape 34"/>
          <p:cNvCxnSpPr>
            <a:cxnSpLocks noChangeShapeType="1"/>
            <a:stCxn id="28699" idx="5"/>
            <a:endCxn id="28705" idx="1"/>
          </p:cNvCxnSpPr>
          <p:nvPr/>
        </p:nvCxnSpPr>
        <p:spPr bwMode="auto">
          <a:xfrm>
            <a:off x="4767263" y="2687638"/>
            <a:ext cx="257175" cy="4222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707" name="Text Box 35"/>
          <p:cNvSpPr txBox="1">
            <a:spLocks noChangeArrowheads="1"/>
          </p:cNvSpPr>
          <p:nvPr/>
        </p:nvSpPr>
        <p:spPr bwMode="auto">
          <a:xfrm>
            <a:off x="4859338" y="26368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cxnSp>
        <p:nvCxnSpPr>
          <p:cNvPr id="28708" name="AutoShape 36"/>
          <p:cNvCxnSpPr>
            <a:cxnSpLocks noChangeShapeType="1"/>
            <a:endCxn id="28705" idx="3"/>
          </p:cNvCxnSpPr>
          <p:nvPr/>
        </p:nvCxnSpPr>
        <p:spPr bwMode="auto">
          <a:xfrm flipV="1">
            <a:off x="3348038" y="3211513"/>
            <a:ext cx="1676400" cy="23971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709" name="AutoShape 37"/>
          <p:cNvCxnSpPr>
            <a:cxnSpLocks noChangeShapeType="1"/>
            <a:endCxn id="28693" idx="5"/>
          </p:cNvCxnSpPr>
          <p:nvPr/>
        </p:nvCxnSpPr>
        <p:spPr bwMode="auto">
          <a:xfrm rot="10800000">
            <a:off x="4046538" y="2616200"/>
            <a:ext cx="957262" cy="523875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710" name="AutoShape 38"/>
          <p:cNvCxnSpPr>
            <a:cxnSpLocks noChangeShapeType="1"/>
          </p:cNvCxnSpPr>
          <p:nvPr/>
        </p:nvCxnSpPr>
        <p:spPr bwMode="auto">
          <a:xfrm flipV="1">
            <a:off x="4067175" y="2205038"/>
            <a:ext cx="288925" cy="36036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711" name="Oval 39"/>
          <p:cNvSpPr>
            <a:spLocks noChangeArrowheads="1"/>
          </p:cNvSpPr>
          <p:nvPr/>
        </p:nvSpPr>
        <p:spPr bwMode="auto">
          <a:xfrm>
            <a:off x="6948488" y="2060575"/>
            <a:ext cx="144462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8712" name="Oval 40"/>
          <p:cNvSpPr>
            <a:spLocks noChangeArrowheads="1"/>
          </p:cNvSpPr>
          <p:nvPr/>
        </p:nvSpPr>
        <p:spPr bwMode="auto">
          <a:xfrm>
            <a:off x="6588125" y="24923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8713" name="AutoShape 41"/>
          <p:cNvCxnSpPr>
            <a:cxnSpLocks noChangeShapeType="1"/>
            <a:stCxn id="28711" idx="3"/>
            <a:endCxn id="28712" idx="7"/>
          </p:cNvCxnSpPr>
          <p:nvPr/>
        </p:nvCxnSpPr>
        <p:spPr bwMode="auto">
          <a:xfrm flipH="1">
            <a:off x="6711950" y="21844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714" name="Text Box 42"/>
          <p:cNvSpPr txBox="1">
            <a:spLocks noChangeArrowheads="1"/>
          </p:cNvSpPr>
          <p:nvPr/>
        </p:nvSpPr>
        <p:spPr bwMode="auto">
          <a:xfrm>
            <a:off x="6588125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28715" name="Oval 43"/>
          <p:cNvSpPr>
            <a:spLocks noChangeArrowheads="1"/>
          </p:cNvSpPr>
          <p:nvPr/>
        </p:nvSpPr>
        <p:spPr bwMode="auto">
          <a:xfrm>
            <a:off x="6227763" y="2924175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8716" name="AutoShape 44"/>
          <p:cNvCxnSpPr>
            <a:cxnSpLocks noChangeShapeType="1"/>
            <a:endCxn id="28715" idx="7"/>
          </p:cNvCxnSpPr>
          <p:nvPr/>
        </p:nvCxnSpPr>
        <p:spPr bwMode="auto">
          <a:xfrm flipH="1">
            <a:off x="6351588" y="26162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717" name="Text Box 45"/>
          <p:cNvSpPr txBox="1">
            <a:spLocks noChangeArrowheads="1"/>
          </p:cNvSpPr>
          <p:nvPr/>
        </p:nvSpPr>
        <p:spPr bwMode="auto">
          <a:xfrm>
            <a:off x="6227763" y="24923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28718" name="Oval 46"/>
          <p:cNvSpPr>
            <a:spLocks noChangeArrowheads="1"/>
          </p:cNvSpPr>
          <p:nvPr/>
        </p:nvSpPr>
        <p:spPr bwMode="auto">
          <a:xfrm>
            <a:off x="7308850" y="2565400"/>
            <a:ext cx="144463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8719" name="AutoShape 47"/>
          <p:cNvCxnSpPr>
            <a:cxnSpLocks noChangeShapeType="1"/>
            <a:stCxn id="28711" idx="5"/>
            <a:endCxn id="28718" idx="1"/>
          </p:cNvCxnSpPr>
          <p:nvPr/>
        </p:nvCxnSpPr>
        <p:spPr bwMode="auto">
          <a:xfrm>
            <a:off x="7072313" y="2184400"/>
            <a:ext cx="257175" cy="4016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720" name="Text Box 48"/>
          <p:cNvSpPr txBox="1">
            <a:spLocks noChangeArrowheads="1"/>
          </p:cNvSpPr>
          <p:nvPr/>
        </p:nvSpPr>
        <p:spPr bwMode="auto">
          <a:xfrm>
            <a:off x="7164388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28721" name="Oval 49"/>
          <p:cNvSpPr>
            <a:spLocks noChangeArrowheads="1"/>
          </p:cNvSpPr>
          <p:nvPr/>
        </p:nvSpPr>
        <p:spPr bwMode="auto">
          <a:xfrm>
            <a:off x="5868988" y="3355975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8722" name="AutoShape 50"/>
          <p:cNvCxnSpPr>
            <a:cxnSpLocks noChangeShapeType="1"/>
            <a:endCxn id="28721" idx="7"/>
          </p:cNvCxnSpPr>
          <p:nvPr/>
        </p:nvCxnSpPr>
        <p:spPr bwMode="auto">
          <a:xfrm flipH="1">
            <a:off x="5992813" y="30480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723" name="Text Box 51"/>
          <p:cNvSpPr txBox="1">
            <a:spLocks noChangeArrowheads="1"/>
          </p:cNvSpPr>
          <p:nvPr/>
        </p:nvSpPr>
        <p:spPr bwMode="auto">
          <a:xfrm>
            <a:off x="5868988" y="29241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28724" name="Oval 52"/>
          <p:cNvSpPr>
            <a:spLocks noChangeArrowheads="1"/>
          </p:cNvSpPr>
          <p:nvPr/>
        </p:nvSpPr>
        <p:spPr bwMode="auto">
          <a:xfrm>
            <a:off x="7669213" y="3089275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8725" name="AutoShape 53"/>
          <p:cNvCxnSpPr>
            <a:cxnSpLocks noChangeShapeType="1"/>
            <a:stCxn id="28718" idx="5"/>
            <a:endCxn id="28724" idx="1"/>
          </p:cNvCxnSpPr>
          <p:nvPr/>
        </p:nvCxnSpPr>
        <p:spPr bwMode="auto">
          <a:xfrm>
            <a:off x="7432675" y="2687638"/>
            <a:ext cx="257175" cy="4222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726" name="Text Box 54"/>
          <p:cNvSpPr txBox="1">
            <a:spLocks noChangeArrowheads="1"/>
          </p:cNvSpPr>
          <p:nvPr/>
        </p:nvSpPr>
        <p:spPr bwMode="auto">
          <a:xfrm>
            <a:off x="7524750" y="26368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28727" name="Oval 55"/>
          <p:cNvSpPr>
            <a:spLocks noChangeArrowheads="1"/>
          </p:cNvSpPr>
          <p:nvPr/>
        </p:nvSpPr>
        <p:spPr bwMode="auto">
          <a:xfrm>
            <a:off x="6948488" y="3017838"/>
            <a:ext cx="144462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8728" name="AutoShape 56"/>
          <p:cNvCxnSpPr>
            <a:cxnSpLocks noChangeShapeType="1"/>
            <a:stCxn id="28712" idx="5"/>
            <a:endCxn id="28727" idx="1"/>
          </p:cNvCxnSpPr>
          <p:nvPr/>
        </p:nvCxnSpPr>
        <p:spPr bwMode="auto">
          <a:xfrm>
            <a:off x="6711950" y="2616200"/>
            <a:ext cx="257175" cy="4222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729" name="Text Box 57"/>
          <p:cNvSpPr txBox="1">
            <a:spLocks noChangeArrowheads="1"/>
          </p:cNvSpPr>
          <p:nvPr/>
        </p:nvSpPr>
        <p:spPr bwMode="auto">
          <a:xfrm>
            <a:off x="6804025" y="25654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28730" name="Oval 58"/>
          <p:cNvSpPr>
            <a:spLocks noChangeArrowheads="1"/>
          </p:cNvSpPr>
          <p:nvPr/>
        </p:nvSpPr>
        <p:spPr bwMode="auto">
          <a:xfrm>
            <a:off x="8029575" y="3594100"/>
            <a:ext cx="144463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8731" name="AutoShape 59"/>
          <p:cNvCxnSpPr>
            <a:cxnSpLocks noChangeShapeType="1"/>
            <a:endCxn id="28730" idx="1"/>
          </p:cNvCxnSpPr>
          <p:nvPr/>
        </p:nvCxnSpPr>
        <p:spPr bwMode="auto">
          <a:xfrm>
            <a:off x="7793038" y="3213100"/>
            <a:ext cx="257175" cy="4016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732" name="Text Box 60"/>
          <p:cNvSpPr txBox="1">
            <a:spLocks noChangeArrowheads="1"/>
          </p:cNvSpPr>
          <p:nvPr/>
        </p:nvSpPr>
        <p:spPr bwMode="auto">
          <a:xfrm>
            <a:off x="7885113" y="3141663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28733" name="Oval 61"/>
          <p:cNvSpPr>
            <a:spLocks noChangeArrowheads="1"/>
          </p:cNvSpPr>
          <p:nvPr/>
        </p:nvSpPr>
        <p:spPr bwMode="auto">
          <a:xfrm>
            <a:off x="5508625" y="3789363"/>
            <a:ext cx="144463" cy="14446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8734" name="AutoShape 62"/>
          <p:cNvCxnSpPr>
            <a:cxnSpLocks noChangeShapeType="1"/>
            <a:endCxn id="28733" idx="7"/>
          </p:cNvCxnSpPr>
          <p:nvPr/>
        </p:nvCxnSpPr>
        <p:spPr bwMode="auto">
          <a:xfrm flipH="1">
            <a:off x="5632450" y="3481388"/>
            <a:ext cx="257175" cy="32861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735" name="Text Box 63"/>
          <p:cNvSpPr txBox="1">
            <a:spLocks noChangeArrowheads="1"/>
          </p:cNvSpPr>
          <p:nvPr/>
        </p:nvSpPr>
        <p:spPr bwMode="auto">
          <a:xfrm>
            <a:off x="5508625" y="33575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cxnSp>
        <p:nvCxnSpPr>
          <p:cNvPr id="28736" name="AutoShape 64"/>
          <p:cNvCxnSpPr>
            <a:cxnSpLocks noChangeShapeType="1"/>
          </p:cNvCxnSpPr>
          <p:nvPr/>
        </p:nvCxnSpPr>
        <p:spPr bwMode="auto">
          <a:xfrm flipV="1">
            <a:off x="6731000" y="2205038"/>
            <a:ext cx="288925" cy="36036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737" name="AutoShape 65"/>
          <p:cNvCxnSpPr>
            <a:cxnSpLocks noChangeShapeType="1"/>
            <a:stCxn id="28730" idx="3"/>
            <a:endCxn id="28727" idx="5"/>
          </p:cNvCxnSpPr>
          <p:nvPr/>
        </p:nvCxnSpPr>
        <p:spPr bwMode="auto">
          <a:xfrm rot="16200000" flipV="1">
            <a:off x="7273131" y="2939257"/>
            <a:ext cx="576263" cy="977900"/>
          </a:xfrm>
          <a:prstGeom prst="curvedConnector3">
            <a:avLst>
              <a:gd name="adj1" fmla="val 10190"/>
            </a:avLst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738" name="AutoShape 66"/>
          <p:cNvCxnSpPr>
            <a:cxnSpLocks noChangeShapeType="1"/>
          </p:cNvCxnSpPr>
          <p:nvPr/>
        </p:nvCxnSpPr>
        <p:spPr bwMode="auto">
          <a:xfrm rot="10800000">
            <a:off x="6661150" y="2636838"/>
            <a:ext cx="287338" cy="431800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739" name="AutoShape 67"/>
          <p:cNvCxnSpPr>
            <a:cxnSpLocks noChangeShapeType="1"/>
            <a:endCxn id="28730" idx="3"/>
          </p:cNvCxnSpPr>
          <p:nvPr/>
        </p:nvCxnSpPr>
        <p:spPr bwMode="auto">
          <a:xfrm flipV="1">
            <a:off x="5632450" y="3716338"/>
            <a:ext cx="2417763" cy="168275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740" name="Text Box 68"/>
          <p:cNvSpPr txBox="1">
            <a:spLocks noChangeArrowheads="1"/>
          </p:cNvSpPr>
          <p:nvPr/>
        </p:nvSpPr>
        <p:spPr bwMode="auto">
          <a:xfrm>
            <a:off x="6227763" y="1484313"/>
            <a:ext cx="14398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 i="1"/>
              <a:t>Trie(abaa)</a:t>
            </a:r>
            <a:endParaRPr lang="en-US" sz="2000" i="1"/>
          </a:p>
        </p:txBody>
      </p:sp>
      <p:sp>
        <p:nvSpPr>
          <p:cNvPr id="28741" name="Text Box 69"/>
          <p:cNvSpPr txBox="1">
            <a:spLocks noChangeArrowheads="1"/>
          </p:cNvSpPr>
          <p:nvPr/>
        </p:nvSpPr>
        <p:spPr bwMode="auto">
          <a:xfrm>
            <a:off x="5580063" y="4581525"/>
            <a:ext cx="32400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/>
              <a:t>Add next symbol = b</a:t>
            </a:r>
            <a:endParaRPr lang="en-US" sz="2000"/>
          </a:p>
        </p:txBody>
      </p:sp>
      <p:sp>
        <p:nvSpPr>
          <p:cNvPr id="28742" name="Line 70"/>
          <p:cNvSpPr>
            <a:spLocks noChangeShapeType="1"/>
          </p:cNvSpPr>
          <p:nvPr/>
        </p:nvSpPr>
        <p:spPr bwMode="auto">
          <a:xfrm flipH="1" flipV="1">
            <a:off x="5795963" y="4005263"/>
            <a:ext cx="1728787" cy="503237"/>
          </a:xfrm>
          <a:prstGeom prst="line">
            <a:avLst/>
          </a:prstGeom>
          <a:noFill/>
          <a:ln w="38100">
            <a:solidFill>
              <a:schemeClr val="hlink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8743" name="Line 71"/>
          <p:cNvSpPr>
            <a:spLocks noChangeShapeType="1"/>
          </p:cNvSpPr>
          <p:nvPr/>
        </p:nvSpPr>
        <p:spPr bwMode="auto">
          <a:xfrm flipH="1" flipV="1">
            <a:off x="6948488" y="3284538"/>
            <a:ext cx="576262" cy="1223962"/>
          </a:xfrm>
          <a:prstGeom prst="line">
            <a:avLst/>
          </a:prstGeom>
          <a:noFill/>
          <a:ln w="38100">
            <a:solidFill>
              <a:schemeClr val="hlink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8744" name="Line 72"/>
          <p:cNvSpPr>
            <a:spLocks noChangeShapeType="1"/>
          </p:cNvSpPr>
          <p:nvPr/>
        </p:nvSpPr>
        <p:spPr bwMode="auto">
          <a:xfrm flipV="1">
            <a:off x="7524750" y="3860800"/>
            <a:ext cx="503238" cy="647700"/>
          </a:xfrm>
          <a:prstGeom prst="line">
            <a:avLst/>
          </a:prstGeom>
          <a:noFill/>
          <a:ln w="38100">
            <a:solidFill>
              <a:schemeClr val="hlink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905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0E5CA-48C3-40D2-82AA-7CFC76D03F45}" type="slidenum">
              <a:rPr lang="en-US"/>
              <a:pPr/>
              <a:t>21</a:t>
            </a:fld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i="1"/>
              <a:t>Trie(abaab)</a:t>
            </a:r>
            <a:endParaRPr lang="en-US" i="1"/>
          </a:p>
        </p:txBody>
      </p:sp>
      <p:sp>
        <p:nvSpPr>
          <p:cNvPr id="29699" name="Oval 3"/>
          <p:cNvSpPr>
            <a:spLocks noChangeArrowheads="1"/>
          </p:cNvSpPr>
          <p:nvPr/>
        </p:nvSpPr>
        <p:spPr bwMode="auto">
          <a:xfrm>
            <a:off x="1763713" y="2060575"/>
            <a:ext cx="144462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9700" name="Oval 4"/>
          <p:cNvSpPr>
            <a:spLocks noChangeArrowheads="1"/>
          </p:cNvSpPr>
          <p:nvPr/>
        </p:nvSpPr>
        <p:spPr bwMode="auto">
          <a:xfrm>
            <a:off x="1403350" y="24923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9701" name="AutoShape 5"/>
          <p:cNvCxnSpPr>
            <a:cxnSpLocks noChangeShapeType="1"/>
            <a:stCxn id="29699" idx="3"/>
            <a:endCxn id="29700" idx="7"/>
          </p:cNvCxnSpPr>
          <p:nvPr/>
        </p:nvCxnSpPr>
        <p:spPr bwMode="auto">
          <a:xfrm flipH="1">
            <a:off x="1527175" y="2184400"/>
            <a:ext cx="257175" cy="3286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1403350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29703" name="Oval 7"/>
          <p:cNvSpPr>
            <a:spLocks noChangeArrowheads="1"/>
          </p:cNvSpPr>
          <p:nvPr/>
        </p:nvSpPr>
        <p:spPr bwMode="auto">
          <a:xfrm>
            <a:off x="2771775" y="20605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9704" name="Oval 8"/>
          <p:cNvSpPr>
            <a:spLocks noChangeArrowheads="1"/>
          </p:cNvSpPr>
          <p:nvPr/>
        </p:nvSpPr>
        <p:spPr bwMode="auto">
          <a:xfrm>
            <a:off x="2411413" y="2492375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9705" name="AutoShape 9"/>
          <p:cNvCxnSpPr>
            <a:cxnSpLocks noChangeShapeType="1"/>
            <a:stCxn id="29703" idx="3"/>
            <a:endCxn id="29704" idx="7"/>
          </p:cNvCxnSpPr>
          <p:nvPr/>
        </p:nvCxnSpPr>
        <p:spPr bwMode="auto">
          <a:xfrm flipH="1">
            <a:off x="2535238" y="21844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2411413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cxnSp>
        <p:nvCxnSpPr>
          <p:cNvPr id="29707" name="AutoShape 11"/>
          <p:cNvCxnSpPr>
            <a:cxnSpLocks noChangeShapeType="1"/>
            <a:stCxn id="29700" idx="6"/>
            <a:endCxn id="29699" idx="4"/>
          </p:cNvCxnSpPr>
          <p:nvPr/>
        </p:nvCxnSpPr>
        <p:spPr bwMode="auto">
          <a:xfrm flipV="1">
            <a:off x="1547813" y="2205038"/>
            <a:ext cx="288925" cy="36036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08" name="Oval 12"/>
          <p:cNvSpPr>
            <a:spLocks noChangeArrowheads="1"/>
          </p:cNvSpPr>
          <p:nvPr/>
        </p:nvSpPr>
        <p:spPr bwMode="auto">
          <a:xfrm>
            <a:off x="2051050" y="29241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9709" name="AutoShape 13"/>
          <p:cNvCxnSpPr>
            <a:cxnSpLocks noChangeShapeType="1"/>
            <a:endCxn id="29708" idx="7"/>
          </p:cNvCxnSpPr>
          <p:nvPr/>
        </p:nvCxnSpPr>
        <p:spPr bwMode="auto">
          <a:xfrm flipH="1">
            <a:off x="2174875" y="2616200"/>
            <a:ext cx="257175" cy="3286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2051050" y="24923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29711" name="Oval 15"/>
          <p:cNvSpPr>
            <a:spLocks noChangeArrowheads="1"/>
          </p:cNvSpPr>
          <p:nvPr/>
        </p:nvSpPr>
        <p:spPr bwMode="auto">
          <a:xfrm>
            <a:off x="3132138" y="2565400"/>
            <a:ext cx="144462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9712" name="AutoShape 16"/>
          <p:cNvCxnSpPr>
            <a:cxnSpLocks noChangeShapeType="1"/>
            <a:stCxn id="29703" idx="5"/>
            <a:endCxn id="29711" idx="1"/>
          </p:cNvCxnSpPr>
          <p:nvPr/>
        </p:nvCxnSpPr>
        <p:spPr bwMode="auto">
          <a:xfrm>
            <a:off x="2895600" y="2184400"/>
            <a:ext cx="257175" cy="4016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13" name="AutoShape 17"/>
          <p:cNvCxnSpPr>
            <a:cxnSpLocks noChangeShapeType="1"/>
            <a:endCxn id="29711" idx="3"/>
          </p:cNvCxnSpPr>
          <p:nvPr/>
        </p:nvCxnSpPr>
        <p:spPr bwMode="auto">
          <a:xfrm flipV="1">
            <a:off x="2195513" y="2687638"/>
            <a:ext cx="957262" cy="30956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14" name="AutoShape 18"/>
          <p:cNvCxnSpPr>
            <a:cxnSpLocks noChangeShapeType="1"/>
            <a:stCxn id="29711" idx="2"/>
            <a:endCxn id="29703" idx="4"/>
          </p:cNvCxnSpPr>
          <p:nvPr/>
        </p:nvCxnSpPr>
        <p:spPr bwMode="auto">
          <a:xfrm rot="10800000">
            <a:off x="2844800" y="2205038"/>
            <a:ext cx="287338" cy="431800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2987675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29716" name="Oval 20"/>
          <p:cNvSpPr>
            <a:spLocks noChangeArrowheads="1"/>
          </p:cNvSpPr>
          <p:nvPr/>
        </p:nvSpPr>
        <p:spPr bwMode="auto">
          <a:xfrm>
            <a:off x="4283075" y="20605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9717" name="Oval 21"/>
          <p:cNvSpPr>
            <a:spLocks noChangeArrowheads="1"/>
          </p:cNvSpPr>
          <p:nvPr/>
        </p:nvSpPr>
        <p:spPr bwMode="auto">
          <a:xfrm>
            <a:off x="3922713" y="2492375"/>
            <a:ext cx="144462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9718" name="AutoShape 22"/>
          <p:cNvCxnSpPr>
            <a:cxnSpLocks noChangeShapeType="1"/>
            <a:stCxn id="29716" idx="3"/>
            <a:endCxn id="29717" idx="7"/>
          </p:cNvCxnSpPr>
          <p:nvPr/>
        </p:nvCxnSpPr>
        <p:spPr bwMode="auto">
          <a:xfrm flipH="1">
            <a:off x="4046538" y="21844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3922713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29720" name="Oval 24"/>
          <p:cNvSpPr>
            <a:spLocks noChangeArrowheads="1"/>
          </p:cNvSpPr>
          <p:nvPr/>
        </p:nvSpPr>
        <p:spPr bwMode="auto">
          <a:xfrm>
            <a:off x="3562350" y="2924175"/>
            <a:ext cx="144463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9721" name="AutoShape 25"/>
          <p:cNvCxnSpPr>
            <a:cxnSpLocks noChangeShapeType="1"/>
            <a:endCxn id="29720" idx="7"/>
          </p:cNvCxnSpPr>
          <p:nvPr/>
        </p:nvCxnSpPr>
        <p:spPr bwMode="auto">
          <a:xfrm flipH="1">
            <a:off x="3686175" y="26162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3562350" y="24923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29723" name="Oval 27"/>
          <p:cNvSpPr>
            <a:spLocks noChangeArrowheads="1"/>
          </p:cNvSpPr>
          <p:nvPr/>
        </p:nvSpPr>
        <p:spPr bwMode="auto">
          <a:xfrm>
            <a:off x="4643438" y="2565400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9724" name="AutoShape 28"/>
          <p:cNvCxnSpPr>
            <a:cxnSpLocks noChangeShapeType="1"/>
            <a:stCxn id="29716" idx="5"/>
            <a:endCxn id="29723" idx="1"/>
          </p:cNvCxnSpPr>
          <p:nvPr/>
        </p:nvCxnSpPr>
        <p:spPr bwMode="auto">
          <a:xfrm>
            <a:off x="4406900" y="2184400"/>
            <a:ext cx="257175" cy="4016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4498975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29726" name="Oval 30"/>
          <p:cNvSpPr>
            <a:spLocks noChangeArrowheads="1"/>
          </p:cNvSpPr>
          <p:nvPr/>
        </p:nvSpPr>
        <p:spPr bwMode="auto">
          <a:xfrm>
            <a:off x="3203575" y="33559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9727" name="AutoShape 31"/>
          <p:cNvCxnSpPr>
            <a:cxnSpLocks noChangeShapeType="1"/>
            <a:endCxn id="29726" idx="7"/>
          </p:cNvCxnSpPr>
          <p:nvPr/>
        </p:nvCxnSpPr>
        <p:spPr bwMode="auto">
          <a:xfrm flipH="1">
            <a:off x="3327400" y="3048000"/>
            <a:ext cx="257175" cy="3286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28" name="Text Box 32"/>
          <p:cNvSpPr txBox="1">
            <a:spLocks noChangeArrowheads="1"/>
          </p:cNvSpPr>
          <p:nvPr/>
        </p:nvSpPr>
        <p:spPr bwMode="auto">
          <a:xfrm>
            <a:off x="3203575" y="29241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29729" name="Oval 33"/>
          <p:cNvSpPr>
            <a:spLocks noChangeArrowheads="1"/>
          </p:cNvSpPr>
          <p:nvPr/>
        </p:nvSpPr>
        <p:spPr bwMode="auto">
          <a:xfrm>
            <a:off x="5003800" y="3089275"/>
            <a:ext cx="144463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9730" name="AutoShape 34"/>
          <p:cNvCxnSpPr>
            <a:cxnSpLocks noChangeShapeType="1"/>
            <a:stCxn id="29723" idx="5"/>
            <a:endCxn id="29729" idx="1"/>
          </p:cNvCxnSpPr>
          <p:nvPr/>
        </p:nvCxnSpPr>
        <p:spPr bwMode="auto">
          <a:xfrm>
            <a:off x="4767263" y="2687638"/>
            <a:ext cx="257175" cy="4222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31" name="Text Box 35"/>
          <p:cNvSpPr txBox="1">
            <a:spLocks noChangeArrowheads="1"/>
          </p:cNvSpPr>
          <p:nvPr/>
        </p:nvSpPr>
        <p:spPr bwMode="auto">
          <a:xfrm>
            <a:off x="4859338" y="26368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cxnSp>
        <p:nvCxnSpPr>
          <p:cNvPr id="29732" name="AutoShape 36"/>
          <p:cNvCxnSpPr>
            <a:cxnSpLocks noChangeShapeType="1"/>
            <a:endCxn id="29729" idx="3"/>
          </p:cNvCxnSpPr>
          <p:nvPr/>
        </p:nvCxnSpPr>
        <p:spPr bwMode="auto">
          <a:xfrm flipV="1">
            <a:off x="3348038" y="3211513"/>
            <a:ext cx="1676400" cy="23971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33" name="AutoShape 37"/>
          <p:cNvCxnSpPr>
            <a:cxnSpLocks noChangeShapeType="1"/>
            <a:endCxn id="29717" idx="5"/>
          </p:cNvCxnSpPr>
          <p:nvPr/>
        </p:nvCxnSpPr>
        <p:spPr bwMode="auto">
          <a:xfrm rot="10800000">
            <a:off x="4046538" y="2616200"/>
            <a:ext cx="957262" cy="523875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34" name="AutoShape 38"/>
          <p:cNvCxnSpPr>
            <a:cxnSpLocks noChangeShapeType="1"/>
          </p:cNvCxnSpPr>
          <p:nvPr/>
        </p:nvCxnSpPr>
        <p:spPr bwMode="auto">
          <a:xfrm flipV="1">
            <a:off x="4067175" y="2205038"/>
            <a:ext cx="288925" cy="36036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35" name="Oval 39"/>
          <p:cNvSpPr>
            <a:spLocks noChangeArrowheads="1"/>
          </p:cNvSpPr>
          <p:nvPr/>
        </p:nvSpPr>
        <p:spPr bwMode="auto">
          <a:xfrm>
            <a:off x="6948488" y="2060575"/>
            <a:ext cx="144462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9736" name="Oval 40"/>
          <p:cNvSpPr>
            <a:spLocks noChangeArrowheads="1"/>
          </p:cNvSpPr>
          <p:nvPr/>
        </p:nvSpPr>
        <p:spPr bwMode="auto">
          <a:xfrm>
            <a:off x="6588125" y="24923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9737" name="AutoShape 41"/>
          <p:cNvCxnSpPr>
            <a:cxnSpLocks noChangeShapeType="1"/>
            <a:stCxn id="29735" idx="3"/>
            <a:endCxn id="29736" idx="7"/>
          </p:cNvCxnSpPr>
          <p:nvPr/>
        </p:nvCxnSpPr>
        <p:spPr bwMode="auto">
          <a:xfrm flipH="1">
            <a:off x="6711950" y="21844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38" name="Text Box 42"/>
          <p:cNvSpPr txBox="1">
            <a:spLocks noChangeArrowheads="1"/>
          </p:cNvSpPr>
          <p:nvPr/>
        </p:nvSpPr>
        <p:spPr bwMode="auto">
          <a:xfrm>
            <a:off x="6588125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29739" name="Oval 43"/>
          <p:cNvSpPr>
            <a:spLocks noChangeArrowheads="1"/>
          </p:cNvSpPr>
          <p:nvPr/>
        </p:nvSpPr>
        <p:spPr bwMode="auto">
          <a:xfrm>
            <a:off x="6227763" y="2924175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9740" name="AutoShape 44"/>
          <p:cNvCxnSpPr>
            <a:cxnSpLocks noChangeShapeType="1"/>
            <a:endCxn id="29739" idx="7"/>
          </p:cNvCxnSpPr>
          <p:nvPr/>
        </p:nvCxnSpPr>
        <p:spPr bwMode="auto">
          <a:xfrm flipH="1">
            <a:off x="6351588" y="26162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41" name="Text Box 45"/>
          <p:cNvSpPr txBox="1">
            <a:spLocks noChangeArrowheads="1"/>
          </p:cNvSpPr>
          <p:nvPr/>
        </p:nvSpPr>
        <p:spPr bwMode="auto">
          <a:xfrm>
            <a:off x="6227763" y="24923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29742" name="Oval 46"/>
          <p:cNvSpPr>
            <a:spLocks noChangeArrowheads="1"/>
          </p:cNvSpPr>
          <p:nvPr/>
        </p:nvSpPr>
        <p:spPr bwMode="auto">
          <a:xfrm>
            <a:off x="7308850" y="2565400"/>
            <a:ext cx="144463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9743" name="AutoShape 47"/>
          <p:cNvCxnSpPr>
            <a:cxnSpLocks noChangeShapeType="1"/>
            <a:stCxn id="29735" idx="5"/>
            <a:endCxn id="29742" idx="1"/>
          </p:cNvCxnSpPr>
          <p:nvPr/>
        </p:nvCxnSpPr>
        <p:spPr bwMode="auto">
          <a:xfrm>
            <a:off x="7072313" y="2184400"/>
            <a:ext cx="257175" cy="4016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44" name="Text Box 48"/>
          <p:cNvSpPr txBox="1">
            <a:spLocks noChangeArrowheads="1"/>
          </p:cNvSpPr>
          <p:nvPr/>
        </p:nvSpPr>
        <p:spPr bwMode="auto">
          <a:xfrm>
            <a:off x="7164388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29745" name="Oval 49"/>
          <p:cNvSpPr>
            <a:spLocks noChangeArrowheads="1"/>
          </p:cNvSpPr>
          <p:nvPr/>
        </p:nvSpPr>
        <p:spPr bwMode="auto">
          <a:xfrm>
            <a:off x="5868988" y="3355975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9746" name="AutoShape 50"/>
          <p:cNvCxnSpPr>
            <a:cxnSpLocks noChangeShapeType="1"/>
            <a:endCxn id="29745" idx="7"/>
          </p:cNvCxnSpPr>
          <p:nvPr/>
        </p:nvCxnSpPr>
        <p:spPr bwMode="auto">
          <a:xfrm flipH="1">
            <a:off x="5992813" y="30480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47" name="Text Box 51"/>
          <p:cNvSpPr txBox="1">
            <a:spLocks noChangeArrowheads="1"/>
          </p:cNvSpPr>
          <p:nvPr/>
        </p:nvSpPr>
        <p:spPr bwMode="auto">
          <a:xfrm>
            <a:off x="5868988" y="29241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29748" name="Oval 52"/>
          <p:cNvSpPr>
            <a:spLocks noChangeArrowheads="1"/>
          </p:cNvSpPr>
          <p:nvPr/>
        </p:nvSpPr>
        <p:spPr bwMode="auto">
          <a:xfrm>
            <a:off x="7669213" y="3089275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9749" name="AutoShape 53"/>
          <p:cNvCxnSpPr>
            <a:cxnSpLocks noChangeShapeType="1"/>
            <a:stCxn id="29742" idx="5"/>
            <a:endCxn id="29748" idx="1"/>
          </p:cNvCxnSpPr>
          <p:nvPr/>
        </p:nvCxnSpPr>
        <p:spPr bwMode="auto">
          <a:xfrm>
            <a:off x="7432675" y="2687638"/>
            <a:ext cx="257175" cy="4222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50" name="Text Box 54"/>
          <p:cNvSpPr txBox="1">
            <a:spLocks noChangeArrowheads="1"/>
          </p:cNvSpPr>
          <p:nvPr/>
        </p:nvSpPr>
        <p:spPr bwMode="auto">
          <a:xfrm>
            <a:off x="7524750" y="26368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29751" name="Oval 55"/>
          <p:cNvSpPr>
            <a:spLocks noChangeArrowheads="1"/>
          </p:cNvSpPr>
          <p:nvPr/>
        </p:nvSpPr>
        <p:spPr bwMode="auto">
          <a:xfrm>
            <a:off x="6948488" y="3017838"/>
            <a:ext cx="144462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9752" name="AutoShape 56"/>
          <p:cNvCxnSpPr>
            <a:cxnSpLocks noChangeShapeType="1"/>
            <a:stCxn id="29736" idx="5"/>
            <a:endCxn id="29751" idx="1"/>
          </p:cNvCxnSpPr>
          <p:nvPr/>
        </p:nvCxnSpPr>
        <p:spPr bwMode="auto">
          <a:xfrm>
            <a:off x="6711950" y="2616200"/>
            <a:ext cx="257175" cy="4222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53" name="Text Box 57"/>
          <p:cNvSpPr txBox="1">
            <a:spLocks noChangeArrowheads="1"/>
          </p:cNvSpPr>
          <p:nvPr/>
        </p:nvSpPr>
        <p:spPr bwMode="auto">
          <a:xfrm>
            <a:off x="6804025" y="25654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29754" name="Oval 58"/>
          <p:cNvSpPr>
            <a:spLocks noChangeArrowheads="1"/>
          </p:cNvSpPr>
          <p:nvPr/>
        </p:nvSpPr>
        <p:spPr bwMode="auto">
          <a:xfrm>
            <a:off x="8029575" y="3594100"/>
            <a:ext cx="144463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9755" name="AutoShape 59"/>
          <p:cNvCxnSpPr>
            <a:cxnSpLocks noChangeShapeType="1"/>
            <a:endCxn id="29754" idx="1"/>
          </p:cNvCxnSpPr>
          <p:nvPr/>
        </p:nvCxnSpPr>
        <p:spPr bwMode="auto">
          <a:xfrm>
            <a:off x="7793038" y="3213100"/>
            <a:ext cx="257175" cy="4016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56" name="Text Box 60"/>
          <p:cNvSpPr txBox="1">
            <a:spLocks noChangeArrowheads="1"/>
          </p:cNvSpPr>
          <p:nvPr/>
        </p:nvSpPr>
        <p:spPr bwMode="auto">
          <a:xfrm>
            <a:off x="7885113" y="3141663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29757" name="Oval 61"/>
          <p:cNvSpPr>
            <a:spLocks noChangeArrowheads="1"/>
          </p:cNvSpPr>
          <p:nvPr/>
        </p:nvSpPr>
        <p:spPr bwMode="auto">
          <a:xfrm>
            <a:off x="5508625" y="3789363"/>
            <a:ext cx="144463" cy="14446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29758" name="AutoShape 62"/>
          <p:cNvCxnSpPr>
            <a:cxnSpLocks noChangeShapeType="1"/>
            <a:endCxn id="29757" idx="7"/>
          </p:cNvCxnSpPr>
          <p:nvPr/>
        </p:nvCxnSpPr>
        <p:spPr bwMode="auto">
          <a:xfrm flipH="1">
            <a:off x="5632450" y="3481388"/>
            <a:ext cx="257175" cy="32861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59" name="Text Box 63"/>
          <p:cNvSpPr txBox="1">
            <a:spLocks noChangeArrowheads="1"/>
          </p:cNvSpPr>
          <p:nvPr/>
        </p:nvSpPr>
        <p:spPr bwMode="auto">
          <a:xfrm>
            <a:off x="5508625" y="33575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cxnSp>
        <p:nvCxnSpPr>
          <p:cNvPr id="29760" name="AutoShape 64"/>
          <p:cNvCxnSpPr>
            <a:cxnSpLocks noChangeShapeType="1"/>
          </p:cNvCxnSpPr>
          <p:nvPr/>
        </p:nvCxnSpPr>
        <p:spPr bwMode="auto">
          <a:xfrm flipV="1">
            <a:off x="6731000" y="2205038"/>
            <a:ext cx="288925" cy="36036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61" name="AutoShape 65"/>
          <p:cNvCxnSpPr>
            <a:cxnSpLocks noChangeShapeType="1"/>
            <a:stCxn id="29754" idx="3"/>
            <a:endCxn id="29751" idx="5"/>
          </p:cNvCxnSpPr>
          <p:nvPr/>
        </p:nvCxnSpPr>
        <p:spPr bwMode="auto">
          <a:xfrm rot="16200000" flipV="1">
            <a:off x="7273131" y="2939257"/>
            <a:ext cx="576263" cy="977900"/>
          </a:xfrm>
          <a:prstGeom prst="curvedConnector3">
            <a:avLst>
              <a:gd name="adj1" fmla="val 10190"/>
            </a:avLst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62" name="AutoShape 66"/>
          <p:cNvCxnSpPr>
            <a:cxnSpLocks noChangeShapeType="1"/>
          </p:cNvCxnSpPr>
          <p:nvPr/>
        </p:nvCxnSpPr>
        <p:spPr bwMode="auto">
          <a:xfrm rot="10800000">
            <a:off x="6661150" y="2636838"/>
            <a:ext cx="287338" cy="431800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763" name="AutoShape 67"/>
          <p:cNvCxnSpPr>
            <a:cxnSpLocks noChangeShapeType="1"/>
            <a:endCxn id="29754" idx="3"/>
          </p:cNvCxnSpPr>
          <p:nvPr/>
        </p:nvCxnSpPr>
        <p:spPr bwMode="auto">
          <a:xfrm flipV="1">
            <a:off x="5632450" y="3716338"/>
            <a:ext cx="2417763" cy="168275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764" name="Text Box 68"/>
          <p:cNvSpPr txBox="1">
            <a:spLocks noChangeArrowheads="1"/>
          </p:cNvSpPr>
          <p:nvPr/>
        </p:nvSpPr>
        <p:spPr bwMode="auto">
          <a:xfrm>
            <a:off x="6227763" y="1484313"/>
            <a:ext cx="14398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 i="1"/>
              <a:t>Trie(abaa)</a:t>
            </a:r>
            <a:endParaRPr lang="en-US" sz="2000" i="1"/>
          </a:p>
        </p:txBody>
      </p:sp>
      <p:sp>
        <p:nvSpPr>
          <p:cNvPr id="29765" name="Text Box 69"/>
          <p:cNvSpPr txBox="1">
            <a:spLocks noChangeArrowheads="1"/>
          </p:cNvSpPr>
          <p:nvPr/>
        </p:nvSpPr>
        <p:spPr bwMode="auto">
          <a:xfrm>
            <a:off x="5580063" y="4581525"/>
            <a:ext cx="32400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/>
              <a:t>Add next symbol = b</a:t>
            </a:r>
            <a:endParaRPr lang="en-US" sz="2000"/>
          </a:p>
        </p:txBody>
      </p:sp>
      <p:sp>
        <p:nvSpPr>
          <p:cNvPr id="29766" name="Line 70"/>
          <p:cNvSpPr>
            <a:spLocks noChangeShapeType="1"/>
          </p:cNvSpPr>
          <p:nvPr/>
        </p:nvSpPr>
        <p:spPr bwMode="auto">
          <a:xfrm flipH="1" flipV="1">
            <a:off x="5795963" y="4005263"/>
            <a:ext cx="1728787" cy="503237"/>
          </a:xfrm>
          <a:prstGeom prst="line">
            <a:avLst/>
          </a:prstGeom>
          <a:noFill/>
          <a:ln w="38100">
            <a:solidFill>
              <a:schemeClr val="hlink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9767" name="Line 71"/>
          <p:cNvSpPr>
            <a:spLocks noChangeShapeType="1"/>
          </p:cNvSpPr>
          <p:nvPr/>
        </p:nvSpPr>
        <p:spPr bwMode="auto">
          <a:xfrm flipH="1" flipV="1">
            <a:off x="6948488" y="3284538"/>
            <a:ext cx="576262" cy="1223962"/>
          </a:xfrm>
          <a:prstGeom prst="line">
            <a:avLst/>
          </a:prstGeom>
          <a:noFill/>
          <a:ln w="38100">
            <a:solidFill>
              <a:schemeClr val="hlink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9768" name="Line 72"/>
          <p:cNvSpPr>
            <a:spLocks noChangeShapeType="1"/>
          </p:cNvSpPr>
          <p:nvPr/>
        </p:nvSpPr>
        <p:spPr bwMode="auto">
          <a:xfrm flipV="1">
            <a:off x="7524750" y="3860800"/>
            <a:ext cx="503238" cy="647700"/>
          </a:xfrm>
          <a:prstGeom prst="line">
            <a:avLst/>
          </a:prstGeom>
          <a:noFill/>
          <a:ln w="38100">
            <a:solidFill>
              <a:schemeClr val="hlink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9769" name="Text Box 73"/>
          <p:cNvSpPr txBox="1">
            <a:spLocks noChangeArrowheads="1"/>
          </p:cNvSpPr>
          <p:nvPr/>
        </p:nvSpPr>
        <p:spPr bwMode="auto">
          <a:xfrm>
            <a:off x="5003800" y="5157788"/>
            <a:ext cx="414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/>
              <a:t>From here on b-arc already exists</a:t>
            </a:r>
            <a:endParaRPr lang="en-US" sz="2000"/>
          </a:p>
        </p:txBody>
      </p:sp>
      <p:sp>
        <p:nvSpPr>
          <p:cNvPr id="29770" name="Line 74"/>
          <p:cNvSpPr>
            <a:spLocks noChangeShapeType="1"/>
          </p:cNvSpPr>
          <p:nvPr/>
        </p:nvSpPr>
        <p:spPr bwMode="auto">
          <a:xfrm flipV="1">
            <a:off x="5940425" y="2708275"/>
            <a:ext cx="647700" cy="2449513"/>
          </a:xfrm>
          <a:prstGeom prst="line">
            <a:avLst/>
          </a:prstGeom>
          <a:noFill/>
          <a:ln w="38100">
            <a:solidFill>
              <a:srgbClr val="CC0066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664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30B2CE-9D4C-4B56-BC0A-AABFC77A6CE6}" type="slidenum">
              <a:rPr lang="en-US"/>
              <a:pPr/>
              <a:t>22</a:t>
            </a:fld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i="1"/>
              <a:t>Trie(abaab)</a:t>
            </a:r>
            <a:endParaRPr lang="en-US" i="1"/>
          </a:p>
        </p:txBody>
      </p:sp>
      <p:sp>
        <p:nvSpPr>
          <p:cNvPr id="14339" name="Oval 3"/>
          <p:cNvSpPr>
            <a:spLocks noChangeArrowheads="1"/>
          </p:cNvSpPr>
          <p:nvPr/>
        </p:nvSpPr>
        <p:spPr bwMode="auto">
          <a:xfrm>
            <a:off x="1763713" y="2060575"/>
            <a:ext cx="144462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4340" name="Oval 4"/>
          <p:cNvSpPr>
            <a:spLocks noChangeArrowheads="1"/>
          </p:cNvSpPr>
          <p:nvPr/>
        </p:nvSpPr>
        <p:spPr bwMode="auto">
          <a:xfrm>
            <a:off x="1403350" y="24923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341" name="AutoShape 5"/>
          <p:cNvCxnSpPr>
            <a:cxnSpLocks noChangeShapeType="1"/>
            <a:stCxn id="14339" idx="3"/>
            <a:endCxn id="14340" idx="7"/>
          </p:cNvCxnSpPr>
          <p:nvPr/>
        </p:nvCxnSpPr>
        <p:spPr bwMode="auto">
          <a:xfrm flipH="1">
            <a:off x="1527175" y="2184400"/>
            <a:ext cx="257175" cy="3286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403350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2771775" y="20605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2411413" y="2492375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345" name="AutoShape 9"/>
          <p:cNvCxnSpPr>
            <a:cxnSpLocks noChangeShapeType="1"/>
            <a:stCxn id="14343" idx="3"/>
            <a:endCxn id="14344" idx="7"/>
          </p:cNvCxnSpPr>
          <p:nvPr/>
        </p:nvCxnSpPr>
        <p:spPr bwMode="auto">
          <a:xfrm flipH="1">
            <a:off x="2535238" y="21844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2411413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cxnSp>
        <p:nvCxnSpPr>
          <p:cNvPr id="14347" name="AutoShape 11"/>
          <p:cNvCxnSpPr>
            <a:cxnSpLocks noChangeShapeType="1"/>
            <a:stCxn id="14340" idx="6"/>
            <a:endCxn id="14339" idx="4"/>
          </p:cNvCxnSpPr>
          <p:nvPr/>
        </p:nvCxnSpPr>
        <p:spPr bwMode="auto">
          <a:xfrm flipV="1">
            <a:off x="1547813" y="2205038"/>
            <a:ext cx="288925" cy="36036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48" name="Oval 12"/>
          <p:cNvSpPr>
            <a:spLocks noChangeArrowheads="1"/>
          </p:cNvSpPr>
          <p:nvPr/>
        </p:nvSpPr>
        <p:spPr bwMode="auto">
          <a:xfrm>
            <a:off x="2051050" y="29241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349" name="AutoShape 13"/>
          <p:cNvCxnSpPr>
            <a:cxnSpLocks noChangeShapeType="1"/>
            <a:endCxn id="14348" idx="7"/>
          </p:cNvCxnSpPr>
          <p:nvPr/>
        </p:nvCxnSpPr>
        <p:spPr bwMode="auto">
          <a:xfrm flipH="1">
            <a:off x="2174875" y="2616200"/>
            <a:ext cx="257175" cy="3286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2051050" y="24923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4351" name="Oval 15"/>
          <p:cNvSpPr>
            <a:spLocks noChangeArrowheads="1"/>
          </p:cNvSpPr>
          <p:nvPr/>
        </p:nvSpPr>
        <p:spPr bwMode="auto">
          <a:xfrm>
            <a:off x="3132138" y="2565400"/>
            <a:ext cx="144462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352" name="AutoShape 16"/>
          <p:cNvCxnSpPr>
            <a:cxnSpLocks noChangeShapeType="1"/>
            <a:stCxn id="14343" idx="5"/>
            <a:endCxn id="14351" idx="1"/>
          </p:cNvCxnSpPr>
          <p:nvPr/>
        </p:nvCxnSpPr>
        <p:spPr bwMode="auto">
          <a:xfrm>
            <a:off x="2895600" y="2184400"/>
            <a:ext cx="257175" cy="4016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3" name="AutoShape 17"/>
          <p:cNvCxnSpPr>
            <a:cxnSpLocks noChangeShapeType="1"/>
            <a:endCxn id="14351" idx="3"/>
          </p:cNvCxnSpPr>
          <p:nvPr/>
        </p:nvCxnSpPr>
        <p:spPr bwMode="auto">
          <a:xfrm flipV="1">
            <a:off x="2195513" y="2687638"/>
            <a:ext cx="957262" cy="30956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4" name="AutoShape 18"/>
          <p:cNvCxnSpPr>
            <a:cxnSpLocks noChangeShapeType="1"/>
            <a:stCxn id="14351" idx="2"/>
            <a:endCxn id="14343" idx="4"/>
          </p:cNvCxnSpPr>
          <p:nvPr/>
        </p:nvCxnSpPr>
        <p:spPr bwMode="auto">
          <a:xfrm rot="10800000">
            <a:off x="2844800" y="2205038"/>
            <a:ext cx="287338" cy="431800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2987675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4356" name="Oval 20"/>
          <p:cNvSpPr>
            <a:spLocks noChangeArrowheads="1"/>
          </p:cNvSpPr>
          <p:nvPr/>
        </p:nvSpPr>
        <p:spPr bwMode="auto">
          <a:xfrm>
            <a:off x="4283075" y="20605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4357" name="Oval 21"/>
          <p:cNvSpPr>
            <a:spLocks noChangeArrowheads="1"/>
          </p:cNvSpPr>
          <p:nvPr/>
        </p:nvSpPr>
        <p:spPr bwMode="auto">
          <a:xfrm>
            <a:off x="3922713" y="2492375"/>
            <a:ext cx="144462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358" name="AutoShape 22"/>
          <p:cNvCxnSpPr>
            <a:cxnSpLocks noChangeShapeType="1"/>
            <a:stCxn id="14356" idx="3"/>
            <a:endCxn id="14357" idx="7"/>
          </p:cNvCxnSpPr>
          <p:nvPr/>
        </p:nvCxnSpPr>
        <p:spPr bwMode="auto">
          <a:xfrm flipH="1">
            <a:off x="4046538" y="21844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59" name="Text Box 23"/>
          <p:cNvSpPr txBox="1">
            <a:spLocks noChangeArrowheads="1"/>
          </p:cNvSpPr>
          <p:nvPr/>
        </p:nvSpPr>
        <p:spPr bwMode="auto">
          <a:xfrm>
            <a:off x="3922713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4360" name="Oval 24"/>
          <p:cNvSpPr>
            <a:spLocks noChangeArrowheads="1"/>
          </p:cNvSpPr>
          <p:nvPr/>
        </p:nvSpPr>
        <p:spPr bwMode="auto">
          <a:xfrm>
            <a:off x="3562350" y="2924175"/>
            <a:ext cx="144463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361" name="AutoShape 25"/>
          <p:cNvCxnSpPr>
            <a:cxnSpLocks noChangeShapeType="1"/>
            <a:endCxn id="14360" idx="7"/>
          </p:cNvCxnSpPr>
          <p:nvPr/>
        </p:nvCxnSpPr>
        <p:spPr bwMode="auto">
          <a:xfrm flipH="1">
            <a:off x="3686175" y="26162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62" name="Text Box 26"/>
          <p:cNvSpPr txBox="1">
            <a:spLocks noChangeArrowheads="1"/>
          </p:cNvSpPr>
          <p:nvPr/>
        </p:nvSpPr>
        <p:spPr bwMode="auto">
          <a:xfrm>
            <a:off x="3562350" y="24923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4363" name="Oval 27"/>
          <p:cNvSpPr>
            <a:spLocks noChangeArrowheads="1"/>
          </p:cNvSpPr>
          <p:nvPr/>
        </p:nvSpPr>
        <p:spPr bwMode="auto">
          <a:xfrm>
            <a:off x="4643438" y="2565400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364" name="AutoShape 28"/>
          <p:cNvCxnSpPr>
            <a:cxnSpLocks noChangeShapeType="1"/>
            <a:stCxn id="14356" idx="5"/>
            <a:endCxn id="14363" idx="1"/>
          </p:cNvCxnSpPr>
          <p:nvPr/>
        </p:nvCxnSpPr>
        <p:spPr bwMode="auto">
          <a:xfrm>
            <a:off x="4406900" y="2184400"/>
            <a:ext cx="257175" cy="4016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4498975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4366" name="Oval 30"/>
          <p:cNvSpPr>
            <a:spLocks noChangeArrowheads="1"/>
          </p:cNvSpPr>
          <p:nvPr/>
        </p:nvSpPr>
        <p:spPr bwMode="auto">
          <a:xfrm>
            <a:off x="3203575" y="33559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367" name="AutoShape 31"/>
          <p:cNvCxnSpPr>
            <a:cxnSpLocks noChangeShapeType="1"/>
            <a:endCxn id="14366" idx="7"/>
          </p:cNvCxnSpPr>
          <p:nvPr/>
        </p:nvCxnSpPr>
        <p:spPr bwMode="auto">
          <a:xfrm flipH="1">
            <a:off x="3327400" y="3048000"/>
            <a:ext cx="257175" cy="328613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3203575" y="29241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4369" name="Oval 33"/>
          <p:cNvSpPr>
            <a:spLocks noChangeArrowheads="1"/>
          </p:cNvSpPr>
          <p:nvPr/>
        </p:nvSpPr>
        <p:spPr bwMode="auto">
          <a:xfrm>
            <a:off x="5003800" y="3089275"/>
            <a:ext cx="144463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370" name="AutoShape 34"/>
          <p:cNvCxnSpPr>
            <a:cxnSpLocks noChangeShapeType="1"/>
            <a:stCxn id="14363" idx="5"/>
            <a:endCxn id="14369" idx="1"/>
          </p:cNvCxnSpPr>
          <p:nvPr/>
        </p:nvCxnSpPr>
        <p:spPr bwMode="auto">
          <a:xfrm>
            <a:off x="4767263" y="2687638"/>
            <a:ext cx="257175" cy="4222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4859338" y="26368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cxnSp>
        <p:nvCxnSpPr>
          <p:cNvPr id="14372" name="AutoShape 36"/>
          <p:cNvCxnSpPr>
            <a:cxnSpLocks noChangeShapeType="1"/>
            <a:endCxn id="14369" idx="3"/>
          </p:cNvCxnSpPr>
          <p:nvPr/>
        </p:nvCxnSpPr>
        <p:spPr bwMode="auto">
          <a:xfrm flipV="1">
            <a:off x="3348038" y="3211513"/>
            <a:ext cx="1676400" cy="23971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73" name="AutoShape 37"/>
          <p:cNvCxnSpPr>
            <a:cxnSpLocks noChangeShapeType="1"/>
            <a:endCxn id="14357" idx="5"/>
          </p:cNvCxnSpPr>
          <p:nvPr/>
        </p:nvCxnSpPr>
        <p:spPr bwMode="auto">
          <a:xfrm rot="10800000">
            <a:off x="4046538" y="2616200"/>
            <a:ext cx="957262" cy="523875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74" name="AutoShape 38"/>
          <p:cNvCxnSpPr>
            <a:cxnSpLocks noChangeShapeType="1"/>
          </p:cNvCxnSpPr>
          <p:nvPr/>
        </p:nvCxnSpPr>
        <p:spPr bwMode="auto">
          <a:xfrm flipV="1">
            <a:off x="4067175" y="2205038"/>
            <a:ext cx="288925" cy="36036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75" name="Oval 39"/>
          <p:cNvSpPr>
            <a:spLocks noChangeArrowheads="1"/>
          </p:cNvSpPr>
          <p:nvPr/>
        </p:nvSpPr>
        <p:spPr bwMode="auto">
          <a:xfrm>
            <a:off x="6948488" y="2060575"/>
            <a:ext cx="144462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4376" name="Oval 40"/>
          <p:cNvSpPr>
            <a:spLocks noChangeArrowheads="1"/>
          </p:cNvSpPr>
          <p:nvPr/>
        </p:nvSpPr>
        <p:spPr bwMode="auto">
          <a:xfrm>
            <a:off x="6588125" y="24923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377" name="AutoShape 41"/>
          <p:cNvCxnSpPr>
            <a:cxnSpLocks noChangeShapeType="1"/>
            <a:stCxn id="14375" idx="3"/>
            <a:endCxn id="14376" idx="7"/>
          </p:cNvCxnSpPr>
          <p:nvPr/>
        </p:nvCxnSpPr>
        <p:spPr bwMode="auto">
          <a:xfrm flipH="1">
            <a:off x="6711950" y="21844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78" name="Text Box 42"/>
          <p:cNvSpPr txBox="1">
            <a:spLocks noChangeArrowheads="1"/>
          </p:cNvSpPr>
          <p:nvPr/>
        </p:nvSpPr>
        <p:spPr bwMode="auto">
          <a:xfrm>
            <a:off x="6588125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6227763" y="2924175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380" name="AutoShape 44"/>
          <p:cNvCxnSpPr>
            <a:cxnSpLocks noChangeShapeType="1"/>
            <a:endCxn id="14379" idx="7"/>
          </p:cNvCxnSpPr>
          <p:nvPr/>
        </p:nvCxnSpPr>
        <p:spPr bwMode="auto">
          <a:xfrm flipH="1">
            <a:off x="6351588" y="26162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81" name="Text Box 45"/>
          <p:cNvSpPr txBox="1">
            <a:spLocks noChangeArrowheads="1"/>
          </p:cNvSpPr>
          <p:nvPr/>
        </p:nvSpPr>
        <p:spPr bwMode="auto">
          <a:xfrm>
            <a:off x="6227763" y="24923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7308850" y="2565400"/>
            <a:ext cx="144463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383" name="AutoShape 47"/>
          <p:cNvCxnSpPr>
            <a:cxnSpLocks noChangeShapeType="1"/>
            <a:stCxn id="14375" idx="5"/>
            <a:endCxn id="14382" idx="1"/>
          </p:cNvCxnSpPr>
          <p:nvPr/>
        </p:nvCxnSpPr>
        <p:spPr bwMode="auto">
          <a:xfrm>
            <a:off x="7072313" y="2184400"/>
            <a:ext cx="257175" cy="4016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84" name="Text Box 48"/>
          <p:cNvSpPr txBox="1">
            <a:spLocks noChangeArrowheads="1"/>
          </p:cNvSpPr>
          <p:nvPr/>
        </p:nvSpPr>
        <p:spPr bwMode="auto">
          <a:xfrm>
            <a:off x="7164388" y="20605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4385" name="Oval 49"/>
          <p:cNvSpPr>
            <a:spLocks noChangeArrowheads="1"/>
          </p:cNvSpPr>
          <p:nvPr/>
        </p:nvSpPr>
        <p:spPr bwMode="auto">
          <a:xfrm>
            <a:off x="5868988" y="3355975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386" name="AutoShape 50"/>
          <p:cNvCxnSpPr>
            <a:cxnSpLocks noChangeShapeType="1"/>
            <a:endCxn id="14385" idx="7"/>
          </p:cNvCxnSpPr>
          <p:nvPr/>
        </p:nvCxnSpPr>
        <p:spPr bwMode="auto">
          <a:xfrm flipH="1">
            <a:off x="5992813" y="30480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87" name="Text Box 51"/>
          <p:cNvSpPr txBox="1">
            <a:spLocks noChangeArrowheads="1"/>
          </p:cNvSpPr>
          <p:nvPr/>
        </p:nvSpPr>
        <p:spPr bwMode="auto">
          <a:xfrm>
            <a:off x="5868988" y="29241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4388" name="Oval 52"/>
          <p:cNvSpPr>
            <a:spLocks noChangeArrowheads="1"/>
          </p:cNvSpPr>
          <p:nvPr/>
        </p:nvSpPr>
        <p:spPr bwMode="auto">
          <a:xfrm>
            <a:off x="7669213" y="3089275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389" name="AutoShape 53"/>
          <p:cNvCxnSpPr>
            <a:cxnSpLocks noChangeShapeType="1"/>
            <a:stCxn id="14382" idx="5"/>
            <a:endCxn id="14388" idx="1"/>
          </p:cNvCxnSpPr>
          <p:nvPr/>
        </p:nvCxnSpPr>
        <p:spPr bwMode="auto">
          <a:xfrm>
            <a:off x="7432675" y="2687638"/>
            <a:ext cx="257175" cy="4222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90" name="Text Box 54"/>
          <p:cNvSpPr txBox="1">
            <a:spLocks noChangeArrowheads="1"/>
          </p:cNvSpPr>
          <p:nvPr/>
        </p:nvSpPr>
        <p:spPr bwMode="auto">
          <a:xfrm>
            <a:off x="7524750" y="26368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6948488" y="3017838"/>
            <a:ext cx="144462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392" name="AutoShape 56"/>
          <p:cNvCxnSpPr>
            <a:cxnSpLocks noChangeShapeType="1"/>
            <a:stCxn id="14376" idx="5"/>
            <a:endCxn id="14391" idx="1"/>
          </p:cNvCxnSpPr>
          <p:nvPr/>
        </p:nvCxnSpPr>
        <p:spPr bwMode="auto">
          <a:xfrm>
            <a:off x="6711950" y="2616200"/>
            <a:ext cx="257175" cy="42227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93" name="Text Box 57"/>
          <p:cNvSpPr txBox="1">
            <a:spLocks noChangeArrowheads="1"/>
          </p:cNvSpPr>
          <p:nvPr/>
        </p:nvSpPr>
        <p:spPr bwMode="auto">
          <a:xfrm>
            <a:off x="6804025" y="25654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4394" name="Oval 58"/>
          <p:cNvSpPr>
            <a:spLocks noChangeArrowheads="1"/>
          </p:cNvSpPr>
          <p:nvPr/>
        </p:nvSpPr>
        <p:spPr bwMode="auto">
          <a:xfrm>
            <a:off x="8029575" y="3594100"/>
            <a:ext cx="144463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395" name="AutoShape 59"/>
          <p:cNvCxnSpPr>
            <a:cxnSpLocks noChangeShapeType="1"/>
            <a:endCxn id="14394" idx="1"/>
          </p:cNvCxnSpPr>
          <p:nvPr/>
        </p:nvCxnSpPr>
        <p:spPr bwMode="auto">
          <a:xfrm>
            <a:off x="7793038" y="3213100"/>
            <a:ext cx="257175" cy="4016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96" name="Text Box 60"/>
          <p:cNvSpPr txBox="1">
            <a:spLocks noChangeArrowheads="1"/>
          </p:cNvSpPr>
          <p:nvPr/>
        </p:nvSpPr>
        <p:spPr bwMode="auto">
          <a:xfrm>
            <a:off x="7885113" y="3141663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4397" name="Oval 61"/>
          <p:cNvSpPr>
            <a:spLocks noChangeArrowheads="1"/>
          </p:cNvSpPr>
          <p:nvPr/>
        </p:nvSpPr>
        <p:spPr bwMode="auto">
          <a:xfrm>
            <a:off x="5508625" y="3789363"/>
            <a:ext cx="144463" cy="14446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398" name="AutoShape 62"/>
          <p:cNvCxnSpPr>
            <a:cxnSpLocks noChangeShapeType="1"/>
            <a:endCxn id="14397" idx="7"/>
          </p:cNvCxnSpPr>
          <p:nvPr/>
        </p:nvCxnSpPr>
        <p:spPr bwMode="auto">
          <a:xfrm flipH="1">
            <a:off x="5632450" y="3481388"/>
            <a:ext cx="257175" cy="328612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99" name="Text Box 63"/>
          <p:cNvSpPr txBox="1">
            <a:spLocks noChangeArrowheads="1"/>
          </p:cNvSpPr>
          <p:nvPr/>
        </p:nvSpPr>
        <p:spPr bwMode="auto">
          <a:xfrm>
            <a:off x="5508625" y="33575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cxnSp>
        <p:nvCxnSpPr>
          <p:cNvPr id="14400" name="AutoShape 64"/>
          <p:cNvCxnSpPr>
            <a:cxnSpLocks noChangeShapeType="1"/>
          </p:cNvCxnSpPr>
          <p:nvPr/>
        </p:nvCxnSpPr>
        <p:spPr bwMode="auto">
          <a:xfrm flipV="1">
            <a:off x="6731000" y="2205038"/>
            <a:ext cx="288925" cy="360362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401" name="AutoShape 65"/>
          <p:cNvCxnSpPr>
            <a:cxnSpLocks noChangeShapeType="1"/>
            <a:stCxn id="14394" idx="3"/>
            <a:endCxn id="14391" idx="5"/>
          </p:cNvCxnSpPr>
          <p:nvPr/>
        </p:nvCxnSpPr>
        <p:spPr bwMode="auto">
          <a:xfrm rot="16200000" flipV="1">
            <a:off x="7273131" y="2939257"/>
            <a:ext cx="576263" cy="977900"/>
          </a:xfrm>
          <a:prstGeom prst="curvedConnector3">
            <a:avLst>
              <a:gd name="adj1" fmla="val 10190"/>
            </a:avLst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402" name="AutoShape 66"/>
          <p:cNvCxnSpPr>
            <a:cxnSpLocks noChangeShapeType="1"/>
          </p:cNvCxnSpPr>
          <p:nvPr/>
        </p:nvCxnSpPr>
        <p:spPr bwMode="auto">
          <a:xfrm rot="10800000">
            <a:off x="6661150" y="2636838"/>
            <a:ext cx="287338" cy="431800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403" name="AutoShape 67"/>
          <p:cNvCxnSpPr>
            <a:cxnSpLocks noChangeShapeType="1"/>
            <a:endCxn id="14394" idx="3"/>
          </p:cNvCxnSpPr>
          <p:nvPr/>
        </p:nvCxnSpPr>
        <p:spPr bwMode="auto">
          <a:xfrm flipV="1">
            <a:off x="5632450" y="3716338"/>
            <a:ext cx="2417763" cy="168275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404" name="Oval 68"/>
          <p:cNvSpPr>
            <a:spLocks noChangeArrowheads="1"/>
          </p:cNvSpPr>
          <p:nvPr/>
        </p:nvSpPr>
        <p:spPr bwMode="auto">
          <a:xfrm>
            <a:off x="3924300" y="40036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4405" name="Oval 69"/>
          <p:cNvSpPr>
            <a:spLocks noChangeArrowheads="1"/>
          </p:cNvSpPr>
          <p:nvPr/>
        </p:nvSpPr>
        <p:spPr bwMode="auto">
          <a:xfrm>
            <a:off x="3563938" y="4435475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406" name="AutoShape 70"/>
          <p:cNvCxnSpPr>
            <a:cxnSpLocks noChangeShapeType="1"/>
            <a:stCxn id="14404" idx="3"/>
            <a:endCxn id="14405" idx="7"/>
          </p:cNvCxnSpPr>
          <p:nvPr/>
        </p:nvCxnSpPr>
        <p:spPr bwMode="auto">
          <a:xfrm flipH="1">
            <a:off x="3687763" y="41275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407" name="Text Box 71"/>
          <p:cNvSpPr txBox="1">
            <a:spLocks noChangeArrowheads="1"/>
          </p:cNvSpPr>
          <p:nvPr/>
        </p:nvSpPr>
        <p:spPr bwMode="auto">
          <a:xfrm>
            <a:off x="3563938" y="40036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4408" name="Oval 72"/>
          <p:cNvSpPr>
            <a:spLocks noChangeArrowheads="1"/>
          </p:cNvSpPr>
          <p:nvPr/>
        </p:nvSpPr>
        <p:spPr bwMode="auto">
          <a:xfrm>
            <a:off x="3203575" y="4867275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409" name="AutoShape 73"/>
          <p:cNvCxnSpPr>
            <a:cxnSpLocks noChangeShapeType="1"/>
            <a:endCxn id="14408" idx="7"/>
          </p:cNvCxnSpPr>
          <p:nvPr/>
        </p:nvCxnSpPr>
        <p:spPr bwMode="auto">
          <a:xfrm flipH="1">
            <a:off x="3327400" y="45593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410" name="Text Box 74"/>
          <p:cNvSpPr txBox="1">
            <a:spLocks noChangeArrowheads="1"/>
          </p:cNvSpPr>
          <p:nvPr/>
        </p:nvSpPr>
        <p:spPr bwMode="auto">
          <a:xfrm>
            <a:off x="3203575" y="44354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4411" name="Oval 75"/>
          <p:cNvSpPr>
            <a:spLocks noChangeArrowheads="1"/>
          </p:cNvSpPr>
          <p:nvPr/>
        </p:nvSpPr>
        <p:spPr bwMode="auto">
          <a:xfrm>
            <a:off x="4284663" y="4508500"/>
            <a:ext cx="144462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412" name="AutoShape 76"/>
          <p:cNvCxnSpPr>
            <a:cxnSpLocks noChangeShapeType="1"/>
            <a:stCxn id="14404" idx="5"/>
            <a:endCxn id="14411" idx="1"/>
          </p:cNvCxnSpPr>
          <p:nvPr/>
        </p:nvCxnSpPr>
        <p:spPr bwMode="auto">
          <a:xfrm>
            <a:off x="4048125" y="4127500"/>
            <a:ext cx="257175" cy="4016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413" name="Text Box 77"/>
          <p:cNvSpPr txBox="1">
            <a:spLocks noChangeArrowheads="1"/>
          </p:cNvSpPr>
          <p:nvPr/>
        </p:nvSpPr>
        <p:spPr bwMode="auto">
          <a:xfrm>
            <a:off x="4140200" y="40036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4414" name="Oval 78"/>
          <p:cNvSpPr>
            <a:spLocks noChangeArrowheads="1"/>
          </p:cNvSpPr>
          <p:nvPr/>
        </p:nvSpPr>
        <p:spPr bwMode="auto">
          <a:xfrm>
            <a:off x="2844800" y="5299075"/>
            <a:ext cx="144463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415" name="AutoShape 79"/>
          <p:cNvCxnSpPr>
            <a:cxnSpLocks noChangeShapeType="1"/>
            <a:endCxn id="14414" idx="7"/>
          </p:cNvCxnSpPr>
          <p:nvPr/>
        </p:nvCxnSpPr>
        <p:spPr bwMode="auto">
          <a:xfrm flipH="1">
            <a:off x="2968625" y="49911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416" name="Text Box 80"/>
          <p:cNvSpPr txBox="1">
            <a:spLocks noChangeArrowheads="1"/>
          </p:cNvSpPr>
          <p:nvPr/>
        </p:nvSpPr>
        <p:spPr bwMode="auto">
          <a:xfrm>
            <a:off x="2844800" y="48672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4417" name="Oval 81"/>
          <p:cNvSpPr>
            <a:spLocks noChangeArrowheads="1"/>
          </p:cNvSpPr>
          <p:nvPr/>
        </p:nvSpPr>
        <p:spPr bwMode="auto">
          <a:xfrm>
            <a:off x="4645025" y="5032375"/>
            <a:ext cx="144463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418" name="AutoShape 82"/>
          <p:cNvCxnSpPr>
            <a:cxnSpLocks noChangeShapeType="1"/>
            <a:stCxn id="14411" idx="5"/>
            <a:endCxn id="14417" idx="1"/>
          </p:cNvCxnSpPr>
          <p:nvPr/>
        </p:nvCxnSpPr>
        <p:spPr bwMode="auto">
          <a:xfrm>
            <a:off x="4408488" y="4630738"/>
            <a:ext cx="257175" cy="4222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419" name="Text Box 83"/>
          <p:cNvSpPr txBox="1">
            <a:spLocks noChangeArrowheads="1"/>
          </p:cNvSpPr>
          <p:nvPr/>
        </p:nvSpPr>
        <p:spPr bwMode="auto">
          <a:xfrm>
            <a:off x="4500563" y="457993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4420" name="Oval 84"/>
          <p:cNvSpPr>
            <a:spLocks noChangeArrowheads="1"/>
          </p:cNvSpPr>
          <p:nvPr/>
        </p:nvSpPr>
        <p:spPr bwMode="auto">
          <a:xfrm>
            <a:off x="3924300" y="4960938"/>
            <a:ext cx="144463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421" name="AutoShape 85"/>
          <p:cNvCxnSpPr>
            <a:cxnSpLocks noChangeShapeType="1"/>
            <a:stCxn id="14405" idx="5"/>
            <a:endCxn id="14420" idx="1"/>
          </p:cNvCxnSpPr>
          <p:nvPr/>
        </p:nvCxnSpPr>
        <p:spPr bwMode="auto">
          <a:xfrm>
            <a:off x="3687763" y="4559300"/>
            <a:ext cx="257175" cy="4222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422" name="Text Box 86"/>
          <p:cNvSpPr txBox="1">
            <a:spLocks noChangeArrowheads="1"/>
          </p:cNvSpPr>
          <p:nvPr/>
        </p:nvSpPr>
        <p:spPr bwMode="auto">
          <a:xfrm>
            <a:off x="3779838" y="450850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4423" name="Oval 87"/>
          <p:cNvSpPr>
            <a:spLocks noChangeArrowheads="1"/>
          </p:cNvSpPr>
          <p:nvPr/>
        </p:nvSpPr>
        <p:spPr bwMode="auto">
          <a:xfrm>
            <a:off x="5005388" y="5537200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424" name="AutoShape 88"/>
          <p:cNvCxnSpPr>
            <a:cxnSpLocks noChangeShapeType="1"/>
            <a:endCxn id="14423" idx="1"/>
          </p:cNvCxnSpPr>
          <p:nvPr/>
        </p:nvCxnSpPr>
        <p:spPr bwMode="auto">
          <a:xfrm>
            <a:off x="4768850" y="5156200"/>
            <a:ext cx="257175" cy="4016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425" name="Text Box 89"/>
          <p:cNvSpPr txBox="1">
            <a:spLocks noChangeArrowheads="1"/>
          </p:cNvSpPr>
          <p:nvPr/>
        </p:nvSpPr>
        <p:spPr bwMode="auto">
          <a:xfrm>
            <a:off x="4860925" y="5084763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4426" name="Oval 90"/>
          <p:cNvSpPr>
            <a:spLocks noChangeArrowheads="1"/>
          </p:cNvSpPr>
          <p:nvPr/>
        </p:nvSpPr>
        <p:spPr bwMode="auto">
          <a:xfrm>
            <a:off x="2484438" y="5732463"/>
            <a:ext cx="144462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427" name="AutoShape 91"/>
          <p:cNvCxnSpPr>
            <a:cxnSpLocks noChangeShapeType="1"/>
            <a:endCxn id="14426" idx="7"/>
          </p:cNvCxnSpPr>
          <p:nvPr/>
        </p:nvCxnSpPr>
        <p:spPr bwMode="auto">
          <a:xfrm flipH="1">
            <a:off x="2608263" y="5424488"/>
            <a:ext cx="257175" cy="3286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428" name="Text Box 92"/>
          <p:cNvSpPr txBox="1">
            <a:spLocks noChangeArrowheads="1"/>
          </p:cNvSpPr>
          <p:nvPr/>
        </p:nvSpPr>
        <p:spPr bwMode="auto">
          <a:xfrm>
            <a:off x="2484438" y="53006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4429" name="Oval 93"/>
          <p:cNvSpPr>
            <a:spLocks noChangeArrowheads="1"/>
          </p:cNvSpPr>
          <p:nvPr/>
        </p:nvSpPr>
        <p:spPr bwMode="auto">
          <a:xfrm>
            <a:off x="5364163" y="6042025"/>
            <a:ext cx="144462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430" name="AutoShape 94"/>
          <p:cNvCxnSpPr>
            <a:cxnSpLocks noChangeShapeType="1"/>
            <a:endCxn id="14429" idx="1"/>
          </p:cNvCxnSpPr>
          <p:nvPr/>
        </p:nvCxnSpPr>
        <p:spPr bwMode="auto">
          <a:xfrm>
            <a:off x="5127625" y="5661025"/>
            <a:ext cx="257175" cy="4016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431" name="Text Box 95"/>
          <p:cNvSpPr txBox="1">
            <a:spLocks noChangeArrowheads="1"/>
          </p:cNvSpPr>
          <p:nvPr/>
        </p:nvSpPr>
        <p:spPr bwMode="auto">
          <a:xfrm>
            <a:off x="5219700" y="558958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4432" name="Oval 96"/>
          <p:cNvSpPr>
            <a:spLocks noChangeArrowheads="1"/>
          </p:cNvSpPr>
          <p:nvPr/>
        </p:nvSpPr>
        <p:spPr bwMode="auto">
          <a:xfrm>
            <a:off x="4232275" y="5465763"/>
            <a:ext cx="144463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433" name="AutoShape 97"/>
          <p:cNvCxnSpPr>
            <a:cxnSpLocks noChangeShapeType="1"/>
            <a:endCxn id="14432" idx="1"/>
          </p:cNvCxnSpPr>
          <p:nvPr/>
        </p:nvCxnSpPr>
        <p:spPr bwMode="auto">
          <a:xfrm>
            <a:off x="3995738" y="5084763"/>
            <a:ext cx="257175" cy="4016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434" name="Text Box 98"/>
          <p:cNvSpPr txBox="1">
            <a:spLocks noChangeArrowheads="1"/>
          </p:cNvSpPr>
          <p:nvPr/>
        </p:nvSpPr>
        <p:spPr bwMode="auto">
          <a:xfrm>
            <a:off x="4087813" y="501332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4435" name="Oval 99"/>
          <p:cNvSpPr>
            <a:spLocks noChangeArrowheads="1"/>
          </p:cNvSpPr>
          <p:nvPr/>
        </p:nvSpPr>
        <p:spPr bwMode="auto">
          <a:xfrm>
            <a:off x="2792413" y="6257925"/>
            <a:ext cx="144462" cy="142875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4436" name="AutoShape 100"/>
          <p:cNvCxnSpPr>
            <a:cxnSpLocks noChangeShapeType="1"/>
            <a:endCxn id="14435" idx="1"/>
          </p:cNvCxnSpPr>
          <p:nvPr/>
        </p:nvCxnSpPr>
        <p:spPr bwMode="auto">
          <a:xfrm>
            <a:off x="2555875" y="5876925"/>
            <a:ext cx="257175" cy="401638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437" name="Text Box 101"/>
          <p:cNvSpPr txBox="1">
            <a:spLocks noChangeArrowheads="1"/>
          </p:cNvSpPr>
          <p:nvPr/>
        </p:nvSpPr>
        <p:spPr bwMode="auto">
          <a:xfrm>
            <a:off x="2647950" y="580548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cxnSp>
        <p:nvCxnSpPr>
          <p:cNvPr id="14438" name="AutoShape 102"/>
          <p:cNvCxnSpPr>
            <a:cxnSpLocks noChangeShapeType="1"/>
            <a:stCxn id="14435" idx="6"/>
            <a:endCxn id="14429" idx="3"/>
          </p:cNvCxnSpPr>
          <p:nvPr/>
        </p:nvCxnSpPr>
        <p:spPr bwMode="auto">
          <a:xfrm flipV="1">
            <a:off x="2936875" y="6164263"/>
            <a:ext cx="2447925" cy="165100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439" name="AutoShape 103"/>
          <p:cNvCxnSpPr>
            <a:cxnSpLocks noChangeShapeType="1"/>
            <a:stCxn id="14429" idx="2"/>
            <a:endCxn id="14432" idx="5"/>
          </p:cNvCxnSpPr>
          <p:nvPr/>
        </p:nvCxnSpPr>
        <p:spPr bwMode="auto">
          <a:xfrm rot="10800000">
            <a:off x="4356100" y="5588000"/>
            <a:ext cx="1008063" cy="525463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440" name="AutoShape 104"/>
          <p:cNvCxnSpPr>
            <a:cxnSpLocks noChangeShapeType="1"/>
          </p:cNvCxnSpPr>
          <p:nvPr/>
        </p:nvCxnSpPr>
        <p:spPr bwMode="auto">
          <a:xfrm rot="10800000">
            <a:off x="3276600" y="5013325"/>
            <a:ext cx="957263" cy="523875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441" name="AutoShape 105"/>
          <p:cNvCxnSpPr>
            <a:cxnSpLocks noChangeShapeType="1"/>
          </p:cNvCxnSpPr>
          <p:nvPr/>
        </p:nvCxnSpPr>
        <p:spPr bwMode="auto">
          <a:xfrm flipV="1">
            <a:off x="3348038" y="4632325"/>
            <a:ext cx="957262" cy="309563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442" name="AutoShape 106"/>
          <p:cNvCxnSpPr>
            <a:cxnSpLocks noChangeShapeType="1"/>
          </p:cNvCxnSpPr>
          <p:nvPr/>
        </p:nvCxnSpPr>
        <p:spPr bwMode="auto">
          <a:xfrm rot="10800000">
            <a:off x="3997325" y="4149725"/>
            <a:ext cx="287338" cy="431800"/>
          </a:xfrm>
          <a:prstGeom prst="curvedConnector2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443" name="Text Box 107"/>
          <p:cNvSpPr txBox="1">
            <a:spLocks noChangeArrowheads="1"/>
          </p:cNvSpPr>
          <p:nvPr/>
        </p:nvSpPr>
        <p:spPr bwMode="auto">
          <a:xfrm>
            <a:off x="1908175" y="3824288"/>
            <a:ext cx="1584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 i="1"/>
              <a:t>Trie(abaab)</a:t>
            </a:r>
            <a:endParaRPr lang="en-US" sz="2000" i="1"/>
          </a:p>
        </p:txBody>
      </p:sp>
    </p:spTree>
    <p:extLst>
      <p:ext uri="{BB962C8B-B14F-4D97-AF65-F5344CB8AC3E}">
        <p14:creationId xmlns:p14="http://schemas.microsoft.com/office/powerpoint/2010/main" val="238354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2B3DF-3E00-461F-BFDC-5F3C6057B0ED}" type="slidenum">
              <a:rPr lang="en-US"/>
              <a:pPr/>
              <a:t>23</a:t>
            </a:fld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3600"/>
              <a:t>What happens in </a:t>
            </a:r>
            <a:r>
              <a:rPr lang="fi-FI" sz="3600" i="1"/>
              <a:t>Trie(P</a:t>
            </a:r>
            <a:r>
              <a:rPr lang="fi-FI" sz="3600" i="1" baseline="-25000"/>
              <a:t>i</a:t>
            </a:r>
            <a:r>
              <a:rPr lang="fi-FI" sz="3600" i="1"/>
              <a:t>)</a:t>
            </a:r>
            <a:r>
              <a:rPr lang="fi-FI" sz="3600"/>
              <a:t> =&gt; </a:t>
            </a:r>
            <a:r>
              <a:rPr lang="fi-FI" sz="3600" i="1"/>
              <a:t>Trie(P</a:t>
            </a:r>
            <a:r>
              <a:rPr lang="fi-FI" sz="3600" i="1" baseline="-25000"/>
              <a:t>i+1</a:t>
            </a:r>
            <a:r>
              <a:rPr lang="fi-FI" sz="3600" i="1"/>
              <a:t>)</a:t>
            </a:r>
            <a:r>
              <a:rPr lang="fi-FI" sz="4000"/>
              <a:t> ?</a:t>
            </a:r>
            <a:endParaRPr lang="en-US" sz="4000"/>
          </a:p>
        </p:txBody>
      </p:sp>
      <p:sp>
        <p:nvSpPr>
          <p:cNvPr id="15365" name="Oval 5"/>
          <p:cNvSpPr>
            <a:spLocks noChangeArrowheads="1"/>
          </p:cNvSpPr>
          <p:nvPr/>
        </p:nvSpPr>
        <p:spPr bwMode="auto">
          <a:xfrm>
            <a:off x="1547813" y="2852738"/>
            <a:ext cx="144462" cy="14446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5366" name="Oval 6"/>
          <p:cNvSpPr>
            <a:spLocks noChangeArrowheads="1"/>
          </p:cNvSpPr>
          <p:nvPr/>
        </p:nvSpPr>
        <p:spPr bwMode="auto">
          <a:xfrm>
            <a:off x="2266950" y="2636838"/>
            <a:ext cx="144463" cy="14446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5367" name="AutoShape 7"/>
          <p:cNvCxnSpPr>
            <a:cxnSpLocks noChangeShapeType="1"/>
          </p:cNvCxnSpPr>
          <p:nvPr/>
        </p:nvCxnSpPr>
        <p:spPr bwMode="auto">
          <a:xfrm flipV="1">
            <a:off x="1692275" y="2708275"/>
            <a:ext cx="574675" cy="215900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68" name="Oval 8"/>
          <p:cNvSpPr>
            <a:spLocks noChangeArrowheads="1"/>
          </p:cNvSpPr>
          <p:nvPr/>
        </p:nvSpPr>
        <p:spPr bwMode="auto">
          <a:xfrm>
            <a:off x="2986088" y="2420938"/>
            <a:ext cx="144462" cy="14446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5369" name="AutoShape 9"/>
          <p:cNvCxnSpPr>
            <a:cxnSpLocks noChangeShapeType="1"/>
          </p:cNvCxnSpPr>
          <p:nvPr/>
        </p:nvCxnSpPr>
        <p:spPr bwMode="auto">
          <a:xfrm flipV="1">
            <a:off x="2411413" y="2492375"/>
            <a:ext cx="574675" cy="215900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70" name="Oval 10"/>
          <p:cNvSpPr>
            <a:spLocks noChangeArrowheads="1"/>
          </p:cNvSpPr>
          <p:nvPr/>
        </p:nvSpPr>
        <p:spPr bwMode="auto">
          <a:xfrm>
            <a:off x="3706813" y="2205038"/>
            <a:ext cx="144462" cy="14446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5371" name="AutoShape 11"/>
          <p:cNvCxnSpPr>
            <a:cxnSpLocks noChangeShapeType="1"/>
          </p:cNvCxnSpPr>
          <p:nvPr/>
        </p:nvCxnSpPr>
        <p:spPr bwMode="auto">
          <a:xfrm flipV="1">
            <a:off x="3132138" y="2276475"/>
            <a:ext cx="574675" cy="215900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72" name="Oval 12"/>
          <p:cNvSpPr>
            <a:spLocks noChangeArrowheads="1"/>
          </p:cNvSpPr>
          <p:nvPr/>
        </p:nvSpPr>
        <p:spPr bwMode="auto">
          <a:xfrm>
            <a:off x="4425950" y="1989138"/>
            <a:ext cx="144463" cy="14446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5373" name="AutoShape 13"/>
          <p:cNvCxnSpPr>
            <a:cxnSpLocks noChangeShapeType="1"/>
          </p:cNvCxnSpPr>
          <p:nvPr/>
        </p:nvCxnSpPr>
        <p:spPr bwMode="auto">
          <a:xfrm flipV="1">
            <a:off x="3851275" y="2060575"/>
            <a:ext cx="574675" cy="215900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74" name="Oval 14"/>
          <p:cNvSpPr>
            <a:spLocks noChangeArrowheads="1"/>
          </p:cNvSpPr>
          <p:nvPr/>
        </p:nvSpPr>
        <p:spPr bwMode="auto">
          <a:xfrm>
            <a:off x="4787900" y="2636838"/>
            <a:ext cx="144463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5375" name="AutoShape 15"/>
          <p:cNvCxnSpPr>
            <a:cxnSpLocks noChangeShapeType="1"/>
            <a:stCxn id="15372" idx="4"/>
            <a:endCxn id="15374" idx="1"/>
          </p:cNvCxnSpPr>
          <p:nvPr/>
        </p:nvCxnSpPr>
        <p:spPr bwMode="auto">
          <a:xfrm>
            <a:off x="4498975" y="2133600"/>
            <a:ext cx="309563" cy="523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4643438" y="2125663"/>
            <a:ext cx="5762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r>
              <a:rPr lang="fi-FI" baseline="-25000"/>
              <a:t>i</a:t>
            </a:r>
            <a:endParaRPr lang="en-US" baseline="-25000"/>
          </a:p>
        </p:txBody>
      </p:sp>
      <p:sp>
        <p:nvSpPr>
          <p:cNvPr id="15377" name="Oval 17"/>
          <p:cNvSpPr>
            <a:spLocks noChangeArrowheads="1"/>
          </p:cNvSpPr>
          <p:nvPr/>
        </p:nvSpPr>
        <p:spPr bwMode="auto">
          <a:xfrm>
            <a:off x="1619250" y="4437063"/>
            <a:ext cx="144463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5378" name="Oval 18"/>
          <p:cNvSpPr>
            <a:spLocks noChangeArrowheads="1"/>
          </p:cNvSpPr>
          <p:nvPr/>
        </p:nvSpPr>
        <p:spPr bwMode="auto">
          <a:xfrm>
            <a:off x="2338388" y="4221163"/>
            <a:ext cx="144462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5379" name="AutoShape 19"/>
          <p:cNvCxnSpPr>
            <a:cxnSpLocks noChangeShapeType="1"/>
          </p:cNvCxnSpPr>
          <p:nvPr/>
        </p:nvCxnSpPr>
        <p:spPr bwMode="auto">
          <a:xfrm flipV="1">
            <a:off x="1763713" y="4292600"/>
            <a:ext cx="574675" cy="215900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80" name="Oval 20"/>
          <p:cNvSpPr>
            <a:spLocks noChangeArrowheads="1"/>
          </p:cNvSpPr>
          <p:nvPr/>
        </p:nvSpPr>
        <p:spPr bwMode="auto">
          <a:xfrm>
            <a:off x="3057525" y="4005263"/>
            <a:ext cx="144463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5381" name="AutoShape 21"/>
          <p:cNvCxnSpPr>
            <a:cxnSpLocks noChangeShapeType="1"/>
          </p:cNvCxnSpPr>
          <p:nvPr/>
        </p:nvCxnSpPr>
        <p:spPr bwMode="auto">
          <a:xfrm flipV="1">
            <a:off x="2482850" y="4076700"/>
            <a:ext cx="574675" cy="215900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82" name="Oval 22"/>
          <p:cNvSpPr>
            <a:spLocks noChangeArrowheads="1"/>
          </p:cNvSpPr>
          <p:nvPr/>
        </p:nvSpPr>
        <p:spPr bwMode="auto">
          <a:xfrm>
            <a:off x="3778250" y="3789363"/>
            <a:ext cx="144463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5383" name="AutoShape 23"/>
          <p:cNvCxnSpPr>
            <a:cxnSpLocks noChangeShapeType="1"/>
          </p:cNvCxnSpPr>
          <p:nvPr/>
        </p:nvCxnSpPr>
        <p:spPr bwMode="auto">
          <a:xfrm flipV="1">
            <a:off x="3203575" y="3860800"/>
            <a:ext cx="574675" cy="215900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84" name="Oval 24"/>
          <p:cNvSpPr>
            <a:spLocks noChangeArrowheads="1"/>
          </p:cNvSpPr>
          <p:nvPr/>
        </p:nvSpPr>
        <p:spPr bwMode="auto">
          <a:xfrm>
            <a:off x="4497388" y="3573463"/>
            <a:ext cx="144462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5385" name="AutoShape 25"/>
          <p:cNvCxnSpPr>
            <a:cxnSpLocks noChangeShapeType="1"/>
          </p:cNvCxnSpPr>
          <p:nvPr/>
        </p:nvCxnSpPr>
        <p:spPr bwMode="auto">
          <a:xfrm flipV="1">
            <a:off x="3922713" y="3644900"/>
            <a:ext cx="574675" cy="215900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86" name="Oval 26"/>
          <p:cNvSpPr>
            <a:spLocks noChangeArrowheads="1"/>
          </p:cNvSpPr>
          <p:nvPr/>
        </p:nvSpPr>
        <p:spPr bwMode="auto">
          <a:xfrm>
            <a:off x="4859338" y="4221163"/>
            <a:ext cx="144462" cy="14446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5387" name="AutoShape 27"/>
          <p:cNvCxnSpPr>
            <a:cxnSpLocks noChangeShapeType="1"/>
            <a:stCxn id="15384" idx="4"/>
            <a:endCxn id="15386" idx="1"/>
          </p:cNvCxnSpPr>
          <p:nvPr/>
        </p:nvCxnSpPr>
        <p:spPr bwMode="auto">
          <a:xfrm>
            <a:off x="4570413" y="3717925"/>
            <a:ext cx="309562" cy="523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88" name="Text Box 28"/>
          <p:cNvSpPr txBox="1">
            <a:spLocks noChangeArrowheads="1"/>
          </p:cNvSpPr>
          <p:nvPr/>
        </p:nvSpPr>
        <p:spPr bwMode="auto">
          <a:xfrm>
            <a:off x="4714875" y="3709988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r>
              <a:rPr lang="fi-FI" baseline="-25000"/>
              <a:t>i</a:t>
            </a:r>
            <a:endParaRPr lang="en-US" baseline="-25000"/>
          </a:p>
        </p:txBody>
      </p:sp>
      <p:sp>
        <p:nvSpPr>
          <p:cNvPr id="15389" name="Oval 29"/>
          <p:cNvSpPr>
            <a:spLocks noChangeArrowheads="1"/>
          </p:cNvSpPr>
          <p:nvPr/>
        </p:nvSpPr>
        <p:spPr bwMode="auto">
          <a:xfrm>
            <a:off x="1981200" y="5084763"/>
            <a:ext cx="144463" cy="14446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5390" name="AutoShape 30"/>
          <p:cNvCxnSpPr>
            <a:cxnSpLocks noChangeShapeType="1"/>
            <a:endCxn id="15389" idx="1"/>
          </p:cNvCxnSpPr>
          <p:nvPr/>
        </p:nvCxnSpPr>
        <p:spPr bwMode="auto">
          <a:xfrm>
            <a:off x="1692275" y="4581525"/>
            <a:ext cx="309563" cy="523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91" name="Text Box 31"/>
          <p:cNvSpPr txBox="1">
            <a:spLocks noChangeArrowheads="1"/>
          </p:cNvSpPr>
          <p:nvPr/>
        </p:nvSpPr>
        <p:spPr bwMode="auto">
          <a:xfrm>
            <a:off x="1836738" y="4573588"/>
            <a:ext cx="5762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r>
              <a:rPr lang="fi-FI" baseline="-25000"/>
              <a:t>i</a:t>
            </a:r>
            <a:endParaRPr lang="en-US" baseline="-25000"/>
          </a:p>
        </p:txBody>
      </p:sp>
      <p:cxnSp>
        <p:nvCxnSpPr>
          <p:cNvPr id="15392" name="AutoShape 32"/>
          <p:cNvCxnSpPr>
            <a:cxnSpLocks noChangeShapeType="1"/>
          </p:cNvCxnSpPr>
          <p:nvPr/>
        </p:nvCxnSpPr>
        <p:spPr bwMode="auto">
          <a:xfrm flipV="1">
            <a:off x="2125663" y="4941888"/>
            <a:ext cx="574675" cy="215900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93" name="Oval 33"/>
          <p:cNvSpPr>
            <a:spLocks noChangeArrowheads="1"/>
          </p:cNvSpPr>
          <p:nvPr/>
        </p:nvSpPr>
        <p:spPr bwMode="auto">
          <a:xfrm>
            <a:off x="2700338" y="4868863"/>
            <a:ext cx="144462" cy="14446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5394" name="AutoShape 34"/>
          <p:cNvCxnSpPr>
            <a:cxnSpLocks noChangeShapeType="1"/>
            <a:endCxn id="15393" idx="1"/>
          </p:cNvCxnSpPr>
          <p:nvPr/>
        </p:nvCxnSpPr>
        <p:spPr bwMode="auto">
          <a:xfrm>
            <a:off x="2411413" y="4365625"/>
            <a:ext cx="309562" cy="523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95" name="Text Box 35"/>
          <p:cNvSpPr txBox="1">
            <a:spLocks noChangeArrowheads="1"/>
          </p:cNvSpPr>
          <p:nvPr/>
        </p:nvSpPr>
        <p:spPr bwMode="auto">
          <a:xfrm>
            <a:off x="2555875" y="4357688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r>
              <a:rPr lang="fi-FI" baseline="-25000"/>
              <a:t>i</a:t>
            </a:r>
            <a:endParaRPr lang="en-US" baseline="-25000"/>
          </a:p>
        </p:txBody>
      </p:sp>
      <p:cxnSp>
        <p:nvCxnSpPr>
          <p:cNvPr id="15396" name="AutoShape 36"/>
          <p:cNvCxnSpPr>
            <a:cxnSpLocks noChangeShapeType="1"/>
          </p:cNvCxnSpPr>
          <p:nvPr/>
        </p:nvCxnSpPr>
        <p:spPr bwMode="auto">
          <a:xfrm flipV="1">
            <a:off x="2844800" y="4725988"/>
            <a:ext cx="574675" cy="215900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97" name="Oval 37"/>
          <p:cNvSpPr>
            <a:spLocks noChangeArrowheads="1"/>
          </p:cNvSpPr>
          <p:nvPr/>
        </p:nvSpPr>
        <p:spPr bwMode="auto">
          <a:xfrm>
            <a:off x="3421063" y="4652963"/>
            <a:ext cx="144462" cy="144462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5398" name="AutoShape 38"/>
          <p:cNvCxnSpPr>
            <a:cxnSpLocks noChangeShapeType="1"/>
            <a:endCxn id="15397" idx="1"/>
          </p:cNvCxnSpPr>
          <p:nvPr/>
        </p:nvCxnSpPr>
        <p:spPr bwMode="auto">
          <a:xfrm>
            <a:off x="3132138" y="4149725"/>
            <a:ext cx="309562" cy="523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399" name="Text Box 39"/>
          <p:cNvSpPr txBox="1">
            <a:spLocks noChangeArrowheads="1"/>
          </p:cNvSpPr>
          <p:nvPr/>
        </p:nvSpPr>
        <p:spPr bwMode="auto">
          <a:xfrm>
            <a:off x="3276600" y="4141788"/>
            <a:ext cx="5762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r>
              <a:rPr lang="fi-FI" baseline="-25000"/>
              <a:t>i</a:t>
            </a:r>
            <a:endParaRPr lang="en-US" baseline="-25000"/>
          </a:p>
        </p:txBody>
      </p:sp>
      <p:cxnSp>
        <p:nvCxnSpPr>
          <p:cNvPr id="15400" name="AutoShape 40"/>
          <p:cNvCxnSpPr>
            <a:cxnSpLocks noChangeShapeType="1"/>
          </p:cNvCxnSpPr>
          <p:nvPr/>
        </p:nvCxnSpPr>
        <p:spPr bwMode="auto">
          <a:xfrm flipV="1">
            <a:off x="3565525" y="4510088"/>
            <a:ext cx="574675" cy="215900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401" name="Oval 41"/>
          <p:cNvSpPr>
            <a:spLocks noChangeArrowheads="1"/>
          </p:cNvSpPr>
          <p:nvPr/>
        </p:nvSpPr>
        <p:spPr bwMode="auto">
          <a:xfrm>
            <a:off x="4140200" y="4445000"/>
            <a:ext cx="144463" cy="144463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5402" name="AutoShape 42"/>
          <p:cNvCxnSpPr>
            <a:cxnSpLocks noChangeShapeType="1"/>
            <a:endCxn id="15401" idx="1"/>
          </p:cNvCxnSpPr>
          <p:nvPr/>
        </p:nvCxnSpPr>
        <p:spPr bwMode="auto">
          <a:xfrm>
            <a:off x="3851275" y="3941763"/>
            <a:ext cx="309563" cy="5238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403" name="Text Box 43"/>
          <p:cNvSpPr txBox="1">
            <a:spLocks noChangeArrowheads="1"/>
          </p:cNvSpPr>
          <p:nvPr/>
        </p:nvSpPr>
        <p:spPr bwMode="auto">
          <a:xfrm>
            <a:off x="3995738" y="3933825"/>
            <a:ext cx="5762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r>
              <a:rPr lang="fi-FI" baseline="-25000"/>
              <a:t>i</a:t>
            </a:r>
            <a:endParaRPr lang="en-US" baseline="-25000"/>
          </a:p>
        </p:txBody>
      </p:sp>
      <p:cxnSp>
        <p:nvCxnSpPr>
          <p:cNvPr id="15404" name="AutoShape 44"/>
          <p:cNvCxnSpPr>
            <a:cxnSpLocks noChangeShapeType="1"/>
          </p:cNvCxnSpPr>
          <p:nvPr/>
        </p:nvCxnSpPr>
        <p:spPr bwMode="auto">
          <a:xfrm flipV="1">
            <a:off x="4284663" y="4302125"/>
            <a:ext cx="574675" cy="215900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405" name="Text Box 45"/>
          <p:cNvSpPr txBox="1">
            <a:spLocks noChangeArrowheads="1"/>
          </p:cNvSpPr>
          <p:nvPr/>
        </p:nvSpPr>
        <p:spPr bwMode="auto">
          <a:xfrm>
            <a:off x="325438" y="1844675"/>
            <a:ext cx="1366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 b="1"/>
              <a:t>Before</a:t>
            </a:r>
            <a:endParaRPr lang="en-US" sz="2000" b="1"/>
          </a:p>
        </p:txBody>
      </p:sp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395288" y="3679825"/>
            <a:ext cx="13668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 b="1"/>
              <a:t>After</a:t>
            </a:r>
            <a:endParaRPr lang="en-US" sz="2000" b="1"/>
          </a:p>
        </p:txBody>
      </p:sp>
      <p:sp>
        <p:nvSpPr>
          <p:cNvPr id="15408" name="Text Box 48"/>
          <p:cNvSpPr txBox="1">
            <a:spLocks noChangeArrowheads="1"/>
          </p:cNvSpPr>
          <p:nvPr/>
        </p:nvSpPr>
        <p:spPr bwMode="auto">
          <a:xfrm>
            <a:off x="2557463" y="5480050"/>
            <a:ext cx="19431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/>
              <a:t>New nodes</a:t>
            </a:r>
            <a:endParaRPr lang="en-US" sz="2000"/>
          </a:p>
        </p:txBody>
      </p:sp>
      <p:sp>
        <p:nvSpPr>
          <p:cNvPr id="15409" name="Text Box 49"/>
          <p:cNvSpPr txBox="1">
            <a:spLocks noChangeArrowheads="1"/>
          </p:cNvSpPr>
          <p:nvPr/>
        </p:nvSpPr>
        <p:spPr bwMode="auto">
          <a:xfrm>
            <a:off x="4213225" y="5013325"/>
            <a:ext cx="19431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/>
              <a:t>New suffix links</a:t>
            </a:r>
            <a:endParaRPr lang="en-US" sz="2000"/>
          </a:p>
        </p:txBody>
      </p:sp>
      <p:sp>
        <p:nvSpPr>
          <p:cNvPr id="15410" name="Line 50"/>
          <p:cNvSpPr>
            <a:spLocks noChangeShapeType="1"/>
          </p:cNvSpPr>
          <p:nvPr/>
        </p:nvSpPr>
        <p:spPr bwMode="auto">
          <a:xfrm flipH="1" flipV="1">
            <a:off x="2771775" y="5084763"/>
            <a:ext cx="71438" cy="431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5411" name="Line 51"/>
          <p:cNvSpPr>
            <a:spLocks noChangeShapeType="1"/>
          </p:cNvSpPr>
          <p:nvPr/>
        </p:nvSpPr>
        <p:spPr bwMode="auto">
          <a:xfrm flipH="1" flipV="1">
            <a:off x="3924300" y="4652963"/>
            <a:ext cx="504825" cy="3603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cxnSp>
        <p:nvCxnSpPr>
          <p:cNvPr id="15412" name="AutoShape 52"/>
          <p:cNvCxnSpPr>
            <a:cxnSpLocks noChangeShapeType="1"/>
          </p:cNvCxnSpPr>
          <p:nvPr/>
        </p:nvCxnSpPr>
        <p:spPr bwMode="auto">
          <a:xfrm flipV="1">
            <a:off x="4573588" y="1844675"/>
            <a:ext cx="574675" cy="215900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413" name="AutoShape 53"/>
          <p:cNvCxnSpPr>
            <a:cxnSpLocks noChangeShapeType="1"/>
          </p:cNvCxnSpPr>
          <p:nvPr/>
        </p:nvCxnSpPr>
        <p:spPr bwMode="auto">
          <a:xfrm flipV="1">
            <a:off x="4645025" y="3429000"/>
            <a:ext cx="574675" cy="215900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414" name="Text Box 54"/>
          <p:cNvSpPr txBox="1">
            <a:spLocks noChangeArrowheads="1"/>
          </p:cNvSpPr>
          <p:nvPr/>
        </p:nvSpPr>
        <p:spPr bwMode="auto">
          <a:xfrm>
            <a:off x="5292725" y="1989138"/>
            <a:ext cx="33115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/>
              <a:t>From here on the </a:t>
            </a:r>
            <a:r>
              <a:rPr lang="fi-FI" sz="2000" i="1"/>
              <a:t>a</a:t>
            </a:r>
            <a:r>
              <a:rPr lang="fi-FI" sz="2000" i="1" baseline="-25000"/>
              <a:t>i</a:t>
            </a:r>
            <a:r>
              <a:rPr lang="fi-FI" sz="2000"/>
              <a:t>-arc exists already =&gt; stop updating here</a:t>
            </a:r>
            <a:endParaRPr lang="en-US" sz="2000"/>
          </a:p>
        </p:txBody>
      </p:sp>
      <p:sp>
        <p:nvSpPr>
          <p:cNvPr id="15415" name="Line 55"/>
          <p:cNvSpPr>
            <a:spLocks noChangeShapeType="1"/>
          </p:cNvSpPr>
          <p:nvPr/>
        </p:nvSpPr>
        <p:spPr bwMode="auto">
          <a:xfrm flipH="1" flipV="1">
            <a:off x="4643438" y="2133600"/>
            <a:ext cx="649287" cy="714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677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24201-938D-4FC9-9313-12DF9C1169F1}" type="slidenum">
              <a:rPr lang="en-US"/>
              <a:pPr/>
              <a:t>24</a:t>
            </a:fld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On-line procedure for suffix trie</a:t>
            </a:r>
            <a:endParaRPr lang="en-US"/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95288" y="1700213"/>
            <a:ext cx="8497887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fi-FI" sz="2000"/>
              <a:t>Create </a:t>
            </a:r>
            <a:r>
              <a:rPr lang="fi-FI" sz="2000" i="1"/>
              <a:t>Trie(t</a:t>
            </a:r>
            <a:r>
              <a:rPr lang="fi-FI" sz="2000" i="1" baseline="-25000"/>
              <a:t>1</a:t>
            </a:r>
            <a:r>
              <a:rPr lang="fi-FI" sz="2000" i="1"/>
              <a:t>):</a:t>
            </a:r>
            <a:r>
              <a:rPr lang="fi-FI" sz="2000"/>
              <a:t> nodes </a:t>
            </a:r>
            <a:r>
              <a:rPr lang="fi-FI" sz="2000" i="1"/>
              <a:t>root</a:t>
            </a:r>
            <a:r>
              <a:rPr lang="fi-FI" sz="2000"/>
              <a:t>  and </a:t>
            </a:r>
            <a:r>
              <a:rPr lang="fi-FI" sz="2000" i="1"/>
              <a:t>v</a:t>
            </a:r>
            <a:r>
              <a:rPr lang="fi-FI" sz="2000"/>
              <a:t>, an arc</a:t>
            </a:r>
            <a:r>
              <a:rPr lang="fi-FI" sz="2000" i="1"/>
              <a:t> son(root, t</a:t>
            </a:r>
            <a:r>
              <a:rPr lang="fi-FI" sz="2000" i="1" baseline="-25000"/>
              <a:t>1</a:t>
            </a:r>
            <a:r>
              <a:rPr lang="fi-FI" sz="2000" i="1"/>
              <a:t>) = v,</a:t>
            </a:r>
            <a:r>
              <a:rPr lang="fi-FI" sz="2000"/>
              <a:t> and suffix links </a:t>
            </a:r>
            <a:r>
              <a:rPr lang="fi-FI" sz="2000" i="1"/>
              <a:t>slink(v) := root   </a:t>
            </a:r>
            <a:r>
              <a:rPr lang="fi-FI" sz="2000"/>
              <a:t>and</a:t>
            </a:r>
            <a:r>
              <a:rPr lang="fi-FI" sz="2000" i="1"/>
              <a:t>  slink(root) := root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fi-FI" sz="2000" b="1"/>
              <a:t>for</a:t>
            </a:r>
            <a:r>
              <a:rPr lang="fi-FI" sz="2000"/>
              <a:t>  </a:t>
            </a:r>
            <a:r>
              <a:rPr lang="fi-FI" sz="2000" i="1"/>
              <a:t>i := 2</a:t>
            </a:r>
            <a:r>
              <a:rPr lang="fi-FI" sz="2000"/>
              <a:t>  to </a:t>
            </a:r>
            <a:r>
              <a:rPr lang="fi-FI" sz="2000" i="1"/>
              <a:t> n</a:t>
            </a:r>
            <a:r>
              <a:rPr lang="fi-FI" sz="2000"/>
              <a:t>  </a:t>
            </a:r>
            <a:r>
              <a:rPr lang="fi-FI" sz="2000" b="1"/>
              <a:t>do begin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fi-FI" sz="2000"/>
              <a:t>      </a:t>
            </a:r>
            <a:r>
              <a:rPr lang="fi-FI" sz="2000" i="1"/>
              <a:t>v</a:t>
            </a:r>
            <a:r>
              <a:rPr lang="fi-FI" sz="2000" i="1" baseline="-25000"/>
              <a:t>i-1</a:t>
            </a:r>
            <a:r>
              <a:rPr lang="fi-FI" sz="2000" i="1"/>
              <a:t> :=</a:t>
            </a:r>
            <a:r>
              <a:rPr lang="fi-FI" sz="2000"/>
              <a:t> leaf of </a:t>
            </a:r>
            <a:r>
              <a:rPr lang="fi-FI" sz="2000" i="1"/>
              <a:t>Trie(t</a:t>
            </a:r>
            <a:r>
              <a:rPr lang="fi-FI" sz="2000" i="1" baseline="-25000"/>
              <a:t>1</a:t>
            </a:r>
            <a:r>
              <a:rPr lang="fi-FI" sz="2000" i="1"/>
              <a:t>…t</a:t>
            </a:r>
            <a:r>
              <a:rPr lang="fi-FI" sz="2000" i="1" baseline="-25000"/>
              <a:t>i-1</a:t>
            </a:r>
            <a:r>
              <a:rPr lang="fi-FI" sz="2000" i="1"/>
              <a:t>)</a:t>
            </a:r>
            <a:r>
              <a:rPr lang="fi-FI" sz="2000"/>
              <a:t> for string </a:t>
            </a:r>
            <a:r>
              <a:rPr lang="fi-FI" sz="2000" i="1"/>
              <a:t>t</a:t>
            </a:r>
            <a:r>
              <a:rPr lang="fi-FI" sz="2000" i="1" baseline="-25000"/>
              <a:t>1</a:t>
            </a:r>
            <a:r>
              <a:rPr lang="fi-FI" sz="2000" i="1"/>
              <a:t>…t</a:t>
            </a:r>
            <a:r>
              <a:rPr lang="fi-FI" sz="2000" i="1" baseline="-25000"/>
              <a:t>i-1</a:t>
            </a:r>
            <a:r>
              <a:rPr lang="fi-FI" sz="2000"/>
              <a:t> (i.e., the deepest leaf)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fi-FI" sz="2000"/>
              <a:t>      </a:t>
            </a:r>
            <a:r>
              <a:rPr lang="fi-FI" sz="2000" i="1"/>
              <a:t>v := v</a:t>
            </a:r>
            <a:r>
              <a:rPr lang="fi-FI" sz="2000" i="1" baseline="-25000"/>
              <a:t>i-1</a:t>
            </a:r>
            <a:r>
              <a:rPr lang="fi-FI" sz="2000" i="1"/>
              <a:t>;  v´ := 0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fi-FI" sz="2000"/>
              <a:t>      </a:t>
            </a:r>
            <a:r>
              <a:rPr lang="fi-FI" sz="2000" b="1"/>
              <a:t>while</a:t>
            </a:r>
            <a:r>
              <a:rPr lang="fi-FI" sz="2000"/>
              <a:t> node </a:t>
            </a:r>
            <a:r>
              <a:rPr lang="fi-FI" sz="2000" i="1"/>
              <a:t>v</a:t>
            </a:r>
            <a:r>
              <a:rPr lang="fi-FI" sz="2000"/>
              <a:t> has no outgoing arc for </a:t>
            </a:r>
            <a:r>
              <a:rPr lang="fi-FI" sz="2000" i="1"/>
              <a:t>t</a:t>
            </a:r>
            <a:r>
              <a:rPr lang="fi-FI" sz="2000" i="1" baseline="-25000"/>
              <a:t>i</a:t>
            </a:r>
            <a:r>
              <a:rPr lang="fi-FI" sz="2000" i="1"/>
              <a:t> </a:t>
            </a:r>
            <a:r>
              <a:rPr lang="fi-FI" sz="2000"/>
              <a:t> </a:t>
            </a:r>
            <a:r>
              <a:rPr lang="fi-FI" sz="2000" b="1"/>
              <a:t>do begin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fi-FI" sz="2000"/>
              <a:t>               Create a new node  </a:t>
            </a:r>
            <a:r>
              <a:rPr lang="fi-FI" sz="2000" i="1"/>
              <a:t>v´´</a:t>
            </a:r>
            <a:r>
              <a:rPr lang="fi-FI" sz="2000"/>
              <a:t> and an arc  </a:t>
            </a:r>
            <a:r>
              <a:rPr lang="fi-FI" sz="2000" i="1"/>
              <a:t>son(v,t</a:t>
            </a:r>
            <a:r>
              <a:rPr lang="fi-FI" sz="2000" i="1" baseline="-25000"/>
              <a:t>i</a:t>
            </a:r>
            <a:r>
              <a:rPr lang="fi-FI" sz="2000" i="1"/>
              <a:t>) = v´´</a:t>
            </a:r>
            <a:r>
              <a:rPr lang="fi-FI" sz="2000"/>
              <a:t> </a:t>
            </a:r>
            <a:endParaRPr lang="fi-FI" sz="2000" i="1"/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fi-FI" sz="2000"/>
              <a:t>               </a:t>
            </a:r>
            <a:r>
              <a:rPr lang="fi-FI" sz="2000" b="1"/>
              <a:t>if</a:t>
            </a:r>
            <a:r>
              <a:rPr lang="fi-FI" sz="2000"/>
              <a:t> </a:t>
            </a:r>
            <a:r>
              <a:rPr lang="fi-FI" sz="2000" i="1"/>
              <a:t>v´ ≠ 0</a:t>
            </a:r>
            <a:r>
              <a:rPr lang="fi-FI" sz="2000"/>
              <a:t>  </a:t>
            </a:r>
            <a:r>
              <a:rPr lang="fi-FI" sz="2000" b="1"/>
              <a:t>then</a:t>
            </a:r>
            <a:r>
              <a:rPr lang="fi-FI" sz="2000"/>
              <a:t>  </a:t>
            </a:r>
            <a:r>
              <a:rPr lang="fi-FI" sz="2000" i="1"/>
              <a:t>slink(v) := v´´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fi-FI" sz="2000"/>
              <a:t>               </a:t>
            </a:r>
            <a:r>
              <a:rPr lang="fi-FI" sz="2000" i="1"/>
              <a:t>v := slink(v);  v´ :=  v´´</a:t>
            </a:r>
            <a:r>
              <a:rPr lang="fi-FI" sz="2000"/>
              <a:t>  </a:t>
            </a:r>
            <a:r>
              <a:rPr lang="fi-FI" sz="2000" b="1"/>
              <a:t>end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fi-FI" sz="2000"/>
              <a:t>      </a:t>
            </a:r>
            <a:r>
              <a:rPr lang="fi-FI" sz="2000" b="1"/>
              <a:t>for</a:t>
            </a:r>
            <a:r>
              <a:rPr lang="fi-FI" sz="2000" i="1"/>
              <a:t>  </a:t>
            </a:r>
            <a:r>
              <a:rPr lang="fi-FI" sz="2000"/>
              <a:t>the node</a:t>
            </a:r>
            <a:r>
              <a:rPr lang="fi-FI" sz="2000" i="1"/>
              <a:t> v´´ </a:t>
            </a:r>
            <a:r>
              <a:rPr lang="fi-FI" sz="2000"/>
              <a:t>such that  </a:t>
            </a:r>
            <a:r>
              <a:rPr lang="fi-FI" sz="2000" i="1"/>
              <a:t>v´´=  son(v,t</a:t>
            </a:r>
            <a:r>
              <a:rPr lang="fi-FI" sz="2000" i="1" baseline="-25000"/>
              <a:t>i</a:t>
            </a:r>
            <a:r>
              <a:rPr lang="fi-FI" sz="2000" i="1"/>
              <a:t>)  </a:t>
            </a:r>
            <a:r>
              <a:rPr lang="fi-FI" sz="2000" b="1"/>
              <a:t>do 			   	       if</a:t>
            </a:r>
            <a:r>
              <a:rPr lang="fi-FI" sz="2000" i="1"/>
              <a:t>  v´´ = v´  </a:t>
            </a:r>
            <a:r>
              <a:rPr lang="fi-FI" sz="2000" b="1"/>
              <a:t>then</a:t>
            </a:r>
            <a:r>
              <a:rPr lang="fi-FI" sz="2000" i="1"/>
              <a:t>  slink(v’) := root  </a:t>
            </a:r>
            <a:r>
              <a:rPr lang="fi-FI" sz="2000" b="1"/>
              <a:t>else</a:t>
            </a:r>
            <a:r>
              <a:rPr lang="fi-FI" sz="2000" i="1"/>
              <a:t>  slink(v´) := v´´</a:t>
            </a:r>
            <a:r>
              <a:rPr lang="fi-FI" i="1"/>
              <a:t>  </a:t>
            </a:r>
            <a:r>
              <a:rPr lang="fi-FI"/>
              <a:t> </a:t>
            </a:r>
            <a:r>
              <a:rPr lang="fi-FI" sz="2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6250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77DFE-09EF-4561-93C9-83DF0C29ADD1}" type="slidenum">
              <a:rPr lang="en-US"/>
              <a:pPr/>
              <a:t>25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Suffix trees on-line</a:t>
            </a: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>
                <a:solidFill>
                  <a:schemeClr val="accent2"/>
                </a:solidFill>
              </a:rPr>
              <a:t>’compacted version</a:t>
            </a:r>
            <a:r>
              <a:rPr lang="fi-FI"/>
              <a:t>’ of the on-line trie construction: simulate the construction on the linear size tree instead of the trie =&gt; time O(|T|)</a:t>
            </a:r>
          </a:p>
          <a:p>
            <a:r>
              <a:rPr lang="fi-FI"/>
              <a:t>all trie nodes are conceptually still needed =&gt; </a:t>
            </a:r>
            <a:r>
              <a:rPr lang="fi-FI" i="1"/>
              <a:t>implicit</a:t>
            </a:r>
            <a:r>
              <a:rPr lang="fi-FI"/>
              <a:t> and </a:t>
            </a:r>
            <a:r>
              <a:rPr lang="fi-FI" i="1"/>
              <a:t>real</a:t>
            </a:r>
            <a:r>
              <a:rPr lang="fi-FI"/>
              <a:t> nodes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15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6661F-339C-4BA1-8495-BE805A3C63EC}" type="slidenum">
              <a:rPr lang="en-US"/>
              <a:pPr/>
              <a:t>26</a:t>
            </a:fld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Implicit and real nodes</a:t>
            </a:r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Pair (v,</a:t>
            </a:r>
            <a:r>
              <a:rPr lang="el-GR" i="1"/>
              <a:t>α</a:t>
            </a:r>
            <a:r>
              <a:rPr lang="fi-FI"/>
              <a:t>) is an </a:t>
            </a:r>
            <a:r>
              <a:rPr lang="fi-FI" i="1">
                <a:solidFill>
                  <a:schemeClr val="accent2"/>
                </a:solidFill>
              </a:rPr>
              <a:t>implicit node</a:t>
            </a:r>
            <a:r>
              <a:rPr lang="fi-FI"/>
              <a:t> in Tree(T) if v is a node of Tree and </a:t>
            </a:r>
            <a:r>
              <a:rPr lang="el-GR" i="1"/>
              <a:t>α</a:t>
            </a:r>
            <a:r>
              <a:rPr lang="fi-FI" i="1"/>
              <a:t> </a:t>
            </a:r>
            <a:r>
              <a:rPr lang="fi-FI"/>
              <a:t>is a (proper) prefix of the label of some arc from</a:t>
            </a:r>
            <a:r>
              <a:rPr lang="fi-FI" i="1"/>
              <a:t> v. </a:t>
            </a:r>
            <a:r>
              <a:rPr lang="fi-FI"/>
              <a:t>If </a:t>
            </a:r>
            <a:r>
              <a:rPr lang="el-GR" i="1"/>
              <a:t>α</a:t>
            </a:r>
            <a:r>
              <a:rPr lang="fi-FI" i="1"/>
              <a:t> </a:t>
            </a:r>
            <a:r>
              <a:rPr lang="fi-FI"/>
              <a:t>is the empty string then</a:t>
            </a:r>
            <a:r>
              <a:rPr lang="fi-FI" i="1"/>
              <a:t> (v, </a:t>
            </a:r>
            <a:r>
              <a:rPr lang="el-GR" i="1"/>
              <a:t>α</a:t>
            </a:r>
            <a:r>
              <a:rPr lang="fi-FI" i="1"/>
              <a:t>) </a:t>
            </a:r>
            <a:r>
              <a:rPr lang="fi-FI"/>
              <a:t>is a</a:t>
            </a:r>
            <a:r>
              <a:rPr lang="fi-FI" i="1"/>
              <a:t> </a:t>
            </a:r>
            <a:r>
              <a:rPr lang="fi-FI" i="1">
                <a:solidFill>
                  <a:schemeClr val="accent2"/>
                </a:solidFill>
              </a:rPr>
              <a:t>’real’</a:t>
            </a:r>
            <a:r>
              <a:rPr lang="fi-FI" i="1"/>
              <a:t> </a:t>
            </a:r>
            <a:r>
              <a:rPr lang="fi-FI"/>
              <a:t>node (= </a:t>
            </a:r>
            <a:r>
              <a:rPr lang="fi-FI" i="1"/>
              <a:t>v</a:t>
            </a:r>
            <a:r>
              <a:rPr lang="fi-FI"/>
              <a:t>)</a:t>
            </a:r>
            <a:r>
              <a:rPr lang="fi-FI" i="1"/>
              <a:t>. </a:t>
            </a:r>
          </a:p>
          <a:p>
            <a:r>
              <a:rPr lang="fi-FI"/>
              <a:t>Let</a:t>
            </a:r>
            <a:r>
              <a:rPr lang="fi-FI" i="1"/>
              <a:t> v = node(</a:t>
            </a:r>
            <a:r>
              <a:rPr lang="el-GR" i="1"/>
              <a:t>α</a:t>
            </a:r>
            <a:r>
              <a:rPr lang="fi-FI" i="1"/>
              <a:t>´) </a:t>
            </a:r>
            <a:r>
              <a:rPr lang="fi-FI"/>
              <a:t>in</a:t>
            </a:r>
            <a:r>
              <a:rPr lang="fi-FI" i="1"/>
              <a:t> </a:t>
            </a:r>
            <a:r>
              <a:rPr lang="fi-FI"/>
              <a:t>Tree(T).</a:t>
            </a:r>
            <a:r>
              <a:rPr lang="fi-FI" i="1"/>
              <a:t>  </a:t>
            </a:r>
            <a:r>
              <a:rPr lang="fi-FI"/>
              <a:t>Then</a:t>
            </a:r>
            <a:r>
              <a:rPr lang="fi-FI" i="1"/>
              <a:t> </a:t>
            </a:r>
            <a:r>
              <a:rPr lang="fi-FI"/>
              <a:t>implicit node</a:t>
            </a:r>
            <a:r>
              <a:rPr lang="fi-FI" i="1"/>
              <a:t> (v, </a:t>
            </a:r>
            <a:r>
              <a:rPr lang="el-GR" i="1"/>
              <a:t>α</a:t>
            </a:r>
            <a:r>
              <a:rPr lang="fi-FI" i="1"/>
              <a:t>) </a:t>
            </a:r>
            <a:r>
              <a:rPr lang="fi-FI"/>
              <a:t>represents </a:t>
            </a:r>
            <a:r>
              <a:rPr lang="fi-FI" i="1"/>
              <a:t>node(</a:t>
            </a:r>
            <a:r>
              <a:rPr lang="el-GR" i="1"/>
              <a:t>α</a:t>
            </a:r>
            <a:r>
              <a:rPr lang="fi-FI" i="1"/>
              <a:t>´</a:t>
            </a:r>
            <a:r>
              <a:rPr lang="el-GR" i="1"/>
              <a:t>α</a:t>
            </a:r>
            <a:r>
              <a:rPr lang="fi-FI" i="1"/>
              <a:t>) </a:t>
            </a:r>
            <a:r>
              <a:rPr lang="fi-FI"/>
              <a:t>of Trie(T)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73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1AFDE4-87F9-432F-A44C-A2264CEFE260}" type="slidenum">
              <a:rPr lang="en-US"/>
              <a:pPr/>
              <a:t>27</a:t>
            </a:fld>
            <a:endParaRPr lang="en-US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Implicit node</a:t>
            </a:r>
            <a:endParaRPr lang="en-US"/>
          </a:p>
        </p:txBody>
      </p:sp>
      <p:sp>
        <p:nvSpPr>
          <p:cNvPr id="35845" name="Oval 5"/>
          <p:cNvSpPr>
            <a:spLocks noChangeArrowheads="1"/>
          </p:cNvSpPr>
          <p:nvPr/>
        </p:nvSpPr>
        <p:spPr bwMode="auto">
          <a:xfrm>
            <a:off x="4645025" y="3789363"/>
            <a:ext cx="144463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5846" name="Oval 6"/>
          <p:cNvSpPr>
            <a:spLocks noChangeArrowheads="1"/>
          </p:cNvSpPr>
          <p:nvPr/>
        </p:nvSpPr>
        <p:spPr bwMode="auto">
          <a:xfrm>
            <a:off x="5003800" y="5537200"/>
            <a:ext cx="144463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35847" name="AutoShape 7"/>
          <p:cNvCxnSpPr>
            <a:cxnSpLocks noChangeShapeType="1"/>
            <a:stCxn id="35845" idx="4"/>
            <a:endCxn id="35846" idx="1"/>
          </p:cNvCxnSpPr>
          <p:nvPr/>
        </p:nvCxnSpPr>
        <p:spPr bwMode="auto">
          <a:xfrm>
            <a:off x="4718050" y="3932238"/>
            <a:ext cx="306388" cy="1625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848" name="Oval 8"/>
          <p:cNvSpPr>
            <a:spLocks noChangeArrowheads="1"/>
          </p:cNvSpPr>
          <p:nvPr/>
        </p:nvSpPr>
        <p:spPr bwMode="auto">
          <a:xfrm>
            <a:off x="3492500" y="1989138"/>
            <a:ext cx="144463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5849" name="Oval 9"/>
          <p:cNvSpPr>
            <a:spLocks noChangeArrowheads="1"/>
          </p:cNvSpPr>
          <p:nvPr/>
        </p:nvSpPr>
        <p:spPr bwMode="auto">
          <a:xfrm>
            <a:off x="3852863" y="2493963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35850" name="AutoShape 10"/>
          <p:cNvCxnSpPr>
            <a:cxnSpLocks noChangeShapeType="1"/>
            <a:endCxn id="35849" idx="1"/>
          </p:cNvCxnSpPr>
          <p:nvPr/>
        </p:nvCxnSpPr>
        <p:spPr bwMode="auto">
          <a:xfrm>
            <a:off x="3616325" y="2112963"/>
            <a:ext cx="257175" cy="4016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851" name="Oval 11"/>
          <p:cNvSpPr>
            <a:spLocks noChangeArrowheads="1"/>
          </p:cNvSpPr>
          <p:nvPr/>
        </p:nvSpPr>
        <p:spPr bwMode="auto">
          <a:xfrm>
            <a:off x="4140200" y="3048000"/>
            <a:ext cx="144463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35852" name="AutoShape 12"/>
          <p:cNvCxnSpPr>
            <a:cxnSpLocks noChangeShapeType="1"/>
            <a:endCxn id="35845" idx="1"/>
          </p:cNvCxnSpPr>
          <p:nvPr/>
        </p:nvCxnSpPr>
        <p:spPr bwMode="auto">
          <a:xfrm>
            <a:off x="4264025" y="3171825"/>
            <a:ext cx="401638" cy="6381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3779838" y="2527300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 b="1"/>
              <a:t>…</a:t>
            </a:r>
            <a:endParaRPr lang="en-US" sz="2000" b="1"/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4284663" y="3644900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/>
              <a:t>v</a:t>
            </a:r>
            <a:endParaRPr lang="en-US" sz="2000"/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4140200" y="4471988"/>
            <a:ext cx="86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/>
              <a:t>(v, </a:t>
            </a:r>
            <a:r>
              <a:rPr lang="el-GR" sz="2000" i="1"/>
              <a:t>α</a:t>
            </a:r>
            <a:r>
              <a:rPr lang="fi-FI" sz="2000"/>
              <a:t>)</a:t>
            </a:r>
            <a:endParaRPr lang="en-US" sz="2000"/>
          </a:p>
        </p:txBody>
      </p:sp>
      <p:sp>
        <p:nvSpPr>
          <p:cNvPr id="35856" name="AutoShape 16"/>
          <p:cNvSpPr>
            <a:spLocks/>
          </p:cNvSpPr>
          <p:nvPr/>
        </p:nvSpPr>
        <p:spPr bwMode="auto">
          <a:xfrm>
            <a:off x="4932363" y="3860800"/>
            <a:ext cx="144462" cy="863600"/>
          </a:xfrm>
          <a:prstGeom prst="rightBrace">
            <a:avLst>
              <a:gd name="adj1" fmla="val 49817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5857" name="Text Box 17"/>
          <p:cNvSpPr txBox="1">
            <a:spLocks noChangeArrowheads="1"/>
          </p:cNvSpPr>
          <p:nvPr/>
        </p:nvSpPr>
        <p:spPr bwMode="auto">
          <a:xfrm>
            <a:off x="5076825" y="407670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000" i="1"/>
              <a:t>α</a:t>
            </a:r>
            <a:endParaRPr lang="en-US" sz="2000" i="1"/>
          </a:p>
        </p:txBody>
      </p:sp>
      <p:cxnSp>
        <p:nvCxnSpPr>
          <p:cNvPr id="35858" name="AutoShape 18"/>
          <p:cNvCxnSpPr>
            <a:cxnSpLocks noChangeShapeType="1"/>
          </p:cNvCxnSpPr>
          <p:nvPr/>
        </p:nvCxnSpPr>
        <p:spPr bwMode="auto">
          <a:xfrm flipH="1">
            <a:off x="3492500" y="3933825"/>
            <a:ext cx="1223963" cy="7191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4356100" y="3968750"/>
            <a:ext cx="5762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 b="1"/>
              <a:t>…</a:t>
            </a:r>
            <a:endParaRPr lang="en-US" sz="2000" b="1"/>
          </a:p>
        </p:txBody>
      </p:sp>
      <p:sp>
        <p:nvSpPr>
          <p:cNvPr id="35860" name="AutoShape 20"/>
          <p:cNvSpPr>
            <a:spLocks/>
          </p:cNvSpPr>
          <p:nvPr/>
        </p:nvSpPr>
        <p:spPr bwMode="auto">
          <a:xfrm>
            <a:off x="4932363" y="1989138"/>
            <a:ext cx="217487" cy="1798637"/>
          </a:xfrm>
          <a:prstGeom prst="rightBrace">
            <a:avLst>
              <a:gd name="adj1" fmla="val 68917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5861" name="Text Box 21"/>
          <p:cNvSpPr txBox="1">
            <a:spLocks noChangeArrowheads="1"/>
          </p:cNvSpPr>
          <p:nvPr/>
        </p:nvSpPr>
        <p:spPr bwMode="auto">
          <a:xfrm>
            <a:off x="5181600" y="2636838"/>
            <a:ext cx="9747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000" i="1"/>
              <a:t>α</a:t>
            </a:r>
            <a:r>
              <a:rPr lang="fi-FI" sz="2000" i="1"/>
              <a:t>´</a:t>
            </a:r>
            <a:endParaRPr lang="en-US" sz="2000" i="1"/>
          </a:p>
        </p:txBody>
      </p:sp>
    </p:spTree>
    <p:extLst>
      <p:ext uri="{BB962C8B-B14F-4D97-AF65-F5344CB8AC3E}">
        <p14:creationId xmlns:p14="http://schemas.microsoft.com/office/powerpoint/2010/main" val="273926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97790-F306-4427-8713-0ECE49BED358}" type="slidenum">
              <a:rPr lang="en-US"/>
              <a:pPr/>
              <a:t>28</a:t>
            </a:fld>
            <a:endParaRPr lang="en-US"/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Suffix links and open arcs</a:t>
            </a:r>
            <a:endParaRPr lang="en-US"/>
          </a:p>
        </p:txBody>
      </p:sp>
      <p:sp>
        <p:nvSpPr>
          <p:cNvPr id="37891" name="Oval 3"/>
          <p:cNvSpPr>
            <a:spLocks noChangeArrowheads="1"/>
          </p:cNvSpPr>
          <p:nvPr/>
        </p:nvSpPr>
        <p:spPr bwMode="auto">
          <a:xfrm>
            <a:off x="4645025" y="3789363"/>
            <a:ext cx="144463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7892" name="Oval 4"/>
          <p:cNvSpPr>
            <a:spLocks noChangeArrowheads="1"/>
          </p:cNvSpPr>
          <p:nvPr/>
        </p:nvSpPr>
        <p:spPr bwMode="auto">
          <a:xfrm>
            <a:off x="5003800" y="5537200"/>
            <a:ext cx="144463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37893" name="AutoShape 5"/>
          <p:cNvCxnSpPr>
            <a:cxnSpLocks noChangeShapeType="1"/>
            <a:stCxn id="37891" idx="4"/>
            <a:endCxn id="37892" idx="1"/>
          </p:cNvCxnSpPr>
          <p:nvPr/>
        </p:nvCxnSpPr>
        <p:spPr bwMode="auto">
          <a:xfrm>
            <a:off x="4718050" y="3932238"/>
            <a:ext cx="306388" cy="16256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894" name="Oval 6"/>
          <p:cNvSpPr>
            <a:spLocks noChangeArrowheads="1"/>
          </p:cNvSpPr>
          <p:nvPr/>
        </p:nvSpPr>
        <p:spPr bwMode="auto">
          <a:xfrm>
            <a:off x="3492500" y="1989138"/>
            <a:ext cx="144463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7895" name="Oval 7"/>
          <p:cNvSpPr>
            <a:spLocks noChangeArrowheads="1"/>
          </p:cNvSpPr>
          <p:nvPr/>
        </p:nvSpPr>
        <p:spPr bwMode="auto">
          <a:xfrm>
            <a:off x="3852863" y="2493963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37896" name="AutoShape 8"/>
          <p:cNvCxnSpPr>
            <a:cxnSpLocks noChangeShapeType="1"/>
            <a:endCxn id="37895" idx="1"/>
          </p:cNvCxnSpPr>
          <p:nvPr/>
        </p:nvCxnSpPr>
        <p:spPr bwMode="auto">
          <a:xfrm>
            <a:off x="3616325" y="2112963"/>
            <a:ext cx="257175" cy="4016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897" name="Oval 9"/>
          <p:cNvSpPr>
            <a:spLocks noChangeArrowheads="1"/>
          </p:cNvSpPr>
          <p:nvPr/>
        </p:nvSpPr>
        <p:spPr bwMode="auto">
          <a:xfrm>
            <a:off x="4140200" y="3048000"/>
            <a:ext cx="144463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37898" name="AutoShape 10"/>
          <p:cNvCxnSpPr>
            <a:cxnSpLocks noChangeShapeType="1"/>
            <a:endCxn id="37891" idx="1"/>
          </p:cNvCxnSpPr>
          <p:nvPr/>
        </p:nvCxnSpPr>
        <p:spPr bwMode="auto">
          <a:xfrm>
            <a:off x="4264025" y="3171825"/>
            <a:ext cx="401638" cy="6381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3779838" y="2527300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 b="1"/>
              <a:t>…</a:t>
            </a:r>
            <a:endParaRPr lang="en-US" sz="2000" b="1"/>
          </a:p>
        </p:txBody>
      </p:sp>
      <p:sp>
        <p:nvSpPr>
          <p:cNvPr id="37900" name="Text Box 12"/>
          <p:cNvSpPr txBox="1">
            <a:spLocks noChangeArrowheads="1"/>
          </p:cNvSpPr>
          <p:nvPr/>
        </p:nvSpPr>
        <p:spPr bwMode="auto">
          <a:xfrm>
            <a:off x="4716463" y="3752850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/>
              <a:t>v</a:t>
            </a:r>
            <a:endParaRPr lang="en-US" sz="2000"/>
          </a:p>
        </p:txBody>
      </p:sp>
      <p:sp>
        <p:nvSpPr>
          <p:cNvPr id="37902" name="AutoShape 14"/>
          <p:cNvSpPr>
            <a:spLocks/>
          </p:cNvSpPr>
          <p:nvPr/>
        </p:nvSpPr>
        <p:spPr bwMode="auto">
          <a:xfrm>
            <a:off x="4932363" y="1989138"/>
            <a:ext cx="176212" cy="1871662"/>
          </a:xfrm>
          <a:prstGeom prst="rightBrace">
            <a:avLst>
              <a:gd name="adj1" fmla="val 88514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7903" name="Text Box 15"/>
          <p:cNvSpPr txBox="1">
            <a:spLocks noChangeArrowheads="1"/>
          </p:cNvSpPr>
          <p:nvPr/>
        </p:nvSpPr>
        <p:spPr bwMode="auto">
          <a:xfrm>
            <a:off x="5148263" y="2708275"/>
            <a:ext cx="968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 i="1"/>
              <a:t>a</a:t>
            </a:r>
            <a:r>
              <a:rPr lang="el-GR" sz="2000" i="1"/>
              <a:t>α</a:t>
            </a:r>
            <a:endParaRPr lang="en-US" sz="2000" i="1"/>
          </a:p>
        </p:txBody>
      </p:sp>
      <p:cxnSp>
        <p:nvCxnSpPr>
          <p:cNvPr id="37904" name="AutoShape 16"/>
          <p:cNvCxnSpPr>
            <a:cxnSpLocks noChangeShapeType="1"/>
          </p:cNvCxnSpPr>
          <p:nvPr/>
        </p:nvCxnSpPr>
        <p:spPr bwMode="auto">
          <a:xfrm flipH="1">
            <a:off x="3492500" y="3933825"/>
            <a:ext cx="1223963" cy="7191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905" name="Text Box 17"/>
          <p:cNvSpPr txBox="1">
            <a:spLocks noChangeArrowheads="1"/>
          </p:cNvSpPr>
          <p:nvPr/>
        </p:nvSpPr>
        <p:spPr bwMode="auto">
          <a:xfrm>
            <a:off x="4356100" y="3968750"/>
            <a:ext cx="5762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 b="1"/>
              <a:t>…</a:t>
            </a:r>
            <a:endParaRPr lang="en-US" sz="2000" b="1"/>
          </a:p>
        </p:txBody>
      </p:sp>
      <p:cxnSp>
        <p:nvCxnSpPr>
          <p:cNvPr id="37907" name="AutoShape 19"/>
          <p:cNvCxnSpPr>
            <a:cxnSpLocks noChangeShapeType="1"/>
            <a:stCxn id="37894" idx="3"/>
          </p:cNvCxnSpPr>
          <p:nvPr/>
        </p:nvCxnSpPr>
        <p:spPr bwMode="auto">
          <a:xfrm flipH="1">
            <a:off x="3348038" y="2111375"/>
            <a:ext cx="165100" cy="2381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908" name="Oval 20"/>
          <p:cNvSpPr>
            <a:spLocks noChangeArrowheads="1"/>
          </p:cNvSpPr>
          <p:nvPr/>
        </p:nvSpPr>
        <p:spPr bwMode="auto">
          <a:xfrm>
            <a:off x="2916238" y="3306763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7909" name="Oval 21"/>
          <p:cNvSpPr>
            <a:spLocks noChangeArrowheads="1"/>
          </p:cNvSpPr>
          <p:nvPr/>
        </p:nvSpPr>
        <p:spPr bwMode="auto">
          <a:xfrm>
            <a:off x="3132138" y="2565400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37910" name="AutoShape 22"/>
          <p:cNvCxnSpPr>
            <a:cxnSpLocks noChangeShapeType="1"/>
            <a:stCxn id="37909" idx="3"/>
            <a:endCxn id="37908" idx="1"/>
          </p:cNvCxnSpPr>
          <p:nvPr/>
        </p:nvCxnSpPr>
        <p:spPr bwMode="auto">
          <a:xfrm flipH="1">
            <a:off x="2936875" y="2687638"/>
            <a:ext cx="215900" cy="63976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911" name="AutoShape 23"/>
          <p:cNvCxnSpPr>
            <a:cxnSpLocks noChangeShapeType="1"/>
            <a:stCxn id="37891" idx="2"/>
            <a:endCxn id="37908" idx="5"/>
          </p:cNvCxnSpPr>
          <p:nvPr/>
        </p:nvCxnSpPr>
        <p:spPr bwMode="auto">
          <a:xfrm rot="10800000">
            <a:off x="3040063" y="3429000"/>
            <a:ext cx="1604962" cy="431800"/>
          </a:xfrm>
          <a:prstGeom prst="curvedConnector2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912" name="AutoShape 24"/>
          <p:cNvSpPr>
            <a:spLocks/>
          </p:cNvSpPr>
          <p:nvPr/>
        </p:nvSpPr>
        <p:spPr bwMode="auto">
          <a:xfrm>
            <a:off x="2627313" y="1989138"/>
            <a:ext cx="144462" cy="1346200"/>
          </a:xfrm>
          <a:prstGeom prst="leftBrace">
            <a:avLst>
              <a:gd name="adj1" fmla="val 77656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37913" name="Text Box 25"/>
          <p:cNvSpPr txBox="1">
            <a:spLocks noChangeArrowheads="1"/>
          </p:cNvSpPr>
          <p:nvPr/>
        </p:nvSpPr>
        <p:spPr bwMode="auto">
          <a:xfrm>
            <a:off x="2235200" y="2420938"/>
            <a:ext cx="968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000" i="1"/>
              <a:t>α</a:t>
            </a:r>
            <a:endParaRPr lang="en-US" sz="2000" i="1"/>
          </a:p>
        </p:txBody>
      </p:sp>
      <p:sp>
        <p:nvSpPr>
          <p:cNvPr id="37914" name="Text Box 26"/>
          <p:cNvSpPr txBox="1">
            <a:spLocks noChangeArrowheads="1"/>
          </p:cNvSpPr>
          <p:nvPr/>
        </p:nvSpPr>
        <p:spPr bwMode="auto">
          <a:xfrm>
            <a:off x="3203575" y="1592263"/>
            <a:ext cx="936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/>
              <a:t>root</a:t>
            </a:r>
            <a:endParaRPr lang="en-US" sz="2000"/>
          </a:p>
        </p:txBody>
      </p:sp>
      <p:sp>
        <p:nvSpPr>
          <p:cNvPr id="37915" name="Text Box 27"/>
          <p:cNvSpPr txBox="1">
            <a:spLocks noChangeArrowheads="1"/>
          </p:cNvSpPr>
          <p:nvPr/>
        </p:nvSpPr>
        <p:spPr bwMode="auto">
          <a:xfrm>
            <a:off x="2843213" y="3679825"/>
            <a:ext cx="12239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/>
              <a:t>slink(v)</a:t>
            </a:r>
            <a:endParaRPr lang="en-US" sz="2000"/>
          </a:p>
        </p:txBody>
      </p:sp>
      <p:sp>
        <p:nvSpPr>
          <p:cNvPr id="37916" name="Text Box 28"/>
          <p:cNvSpPr txBox="1">
            <a:spLocks noChangeArrowheads="1"/>
          </p:cNvSpPr>
          <p:nvPr/>
        </p:nvSpPr>
        <p:spPr bwMode="auto">
          <a:xfrm>
            <a:off x="4930775" y="4327525"/>
            <a:ext cx="32416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/>
              <a:t>label  [i,*]  instead of  [i,j]  if w  is a leaf and  j  is the scanned position of  T</a:t>
            </a:r>
            <a:endParaRPr lang="en-US" sz="2000"/>
          </a:p>
        </p:txBody>
      </p:sp>
      <p:sp>
        <p:nvSpPr>
          <p:cNvPr id="37917" name="Text Box 29"/>
          <p:cNvSpPr txBox="1">
            <a:spLocks noChangeArrowheads="1"/>
          </p:cNvSpPr>
          <p:nvPr/>
        </p:nvSpPr>
        <p:spPr bwMode="auto">
          <a:xfrm>
            <a:off x="4716463" y="5589588"/>
            <a:ext cx="9366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/>
              <a:t>w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55515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F636A-3659-4D2D-AAA8-7E90DAAB8864}" type="slidenum">
              <a:rPr lang="en-US"/>
              <a:pPr/>
              <a:t>29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On-line procedure for suffix tree </a:t>
            </a:r>
            <a:endParaRPr lang="en-US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468313" y="1844675"/>
            <a:ext cx="8207375" cy="405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/>
              <a:t>Input:  string </a:t>
            </a:r>
            <a:r>
              <a:rPr lang="fi-FI" sz="2000" i="1"/>
              <a:t>T = t</a:t>
            </a:r>
            <a:r>
              <a:rPr lang="fi-FI" sz="2000" i="1" baseline="-25000"/>
              <a:t>1</a:t>
            </a:r>
            <a:r>
              <a:rPr lang="fi-FI" sz="2000" i="1"/>
              <a:t>t</a:t>
            </a:r>
            <a:r>
              <a:rPr lang="fi-FI" sz="2000" i="1" baseline="-25000"/>
              <a:t>2 </a:t>
            </a:r>
            <a:r>
              <a:rPr lang="fi-FI" sz="2000" i="1"/>
              <a:t>… t</a:t>
            </a:r>
            <a:r>
              <a:rPr lang="fi-FI" sz="2000" i="1" baseline="-25000"/>
              <a:t>n</a:t>
            </a:r>
            <a:r>
              <a:rPr lang="fi-FI" sz="2000" i="1"/>
              <a:t>$</a:t>
            </a:r>
          </a:p>
          <a:p>
            <a:pPr>
              <a:spcBef>
                <a:spcPct val="50000"/>
              </a:spcBef>
            </a:pPr>
            <a:r>
              <a:rPr lang="fi-FI" sz="2000"/>
              <a:t>Output: </a:t>
            </a:r>
            <a:r>
              <a:rPr lang="fi-FI" sz="2000" i="1"/>
              <a:t>Tree(T)</a:t>
            </a:r>
          </a:p>
          <a:p>
            <a:pPr>
              <a:spcBef>
                <a:spcPct val="50000"/>
              </a:spcBef>
            </a:pPr>
            <a:r>
              <a:rPr lang="fi-FI" sz="2000"/>
              <a:t>Notation: </a:t>
            </a:r>
            <a:r>
              <a:rPr lang="fi-FI" sz="2000" i="1"/>
              <a:t>son(v,</a:t>
            </a:r>
            <a:r>
              <a:rPr lang="el-GR" sz="2000" i="1"/>
              <a:t>α</a:t>
            </a:r>
            <a:r>
              <a:rPr lang="fi-FI" sz="2000" i="1"/>
              <a:t>) = w</a:t>
            </a:r>
            <a:r>
              <a:rPr lang="fi-FI" sz="2000"/>
              <a:t>  iff there is an arc from </a:t>
            </a:r>
            <a:r>
              <a:rPr lang="fi-FI" sz="2000" i="1"/>
              <a:t> v</a:t>
            </a:r>
            <a:r>
              <a:rPr lang="fi-FI" sz="2000"/>
              <a:t>  to  </a:t>
            </a:r>
            <a:r>
              <a:rPr lang="fi-FI" sz="2000" i="1"/>
              <a:t>w  </a:t>
            </a:r>
            <a:r>
              <a:rPr lang="fi-FI" sz="2000"/>
              <a:t>with label  </a:t>
            </a:r>
            <a:r>
              <a:rPr lang="el-GR" sz="2000" i="1"/>
              <a:t>α</a:t>
            </a:r>
            <a:endParaRPr lang="fi-FI" sz="2000" i="1"/>
          </a:p>
          <a:p>
            <a:pPr>
              <a:spcBef>
                <a:spcPct val="50000"/>
              </a:spcBef>
            </a:pPr>
            <a:r>
              <a:rPr lang="fi-FI" sz="2000" i="1"/>
              <a:t>	   son(v,</a:t>
            </a:r>
            <a:r>
              <a:rPr lang="el-GR" sz="2000" i="1"/>
              <a:t>ε</a:t>
            </a:r>
            <a:r>
              <a:rPr lang="fi-FI" sz="2000" i="1"/>
              <a:t>) = v </a:t>
            </a:r>
          </a:p>
          <a:p>
            <a:pPr>
              <a:spcBef>
                <a:spcPct val="50000"/>
              </a:spcBef>
            </a:pPr>
            <a:endParaRPr lang="fi-FI" sz="2000" i="1"/>
          </a:p>
          <a:p>
            <a:pPr>
              <a:spcBef>
                <a:spcPct val="50000"/>
              </a:spcBef>
            </a:pPr>
            <a:r>
              <a:rPr lang="fi-FI" sz="2000"/>
              <a:t>Function</a:t>
            </a:r>
            <a:r>
              <a:rPr lang="fi-FI" sz="2000" i="1"/>
              <a:t> Canonize(v, </a:t>
            </a:r>
            <a:r>
              <a:rPr lang="el-GR" sz="2000" i="1"/>
              <a:t>α</a:t>
            </a:r>
            <a:r>
              <a:rPr lang="fi-FI" sz="2000" i="1"/>
              <a:t>):</a:t>
            </a:r>
          </a:p>
          <a:p>
            <a:pPr>
              <a:spcBef>
                <a:spcPct val="50000"/>
              </a:spcBef>
            </a:pPr>
            <a:r>
              <a:rPr lang="fi-FI" sz="2000" i="1"/>
              <a:t>	</a:t>
            </a:r>
            <a:r>
              <a:rPr lang="fi-FI" sz="2000" b="1"/>
              <a:t>while</a:t>
            </a:r>
            <a:r>
              <a:rPr lang="fi-FI" sz="2000" i="1"/>
              <a:t> son(v, </a:t>
            </a:r>
            <a:r>
              <a:rPr lang="el-GR" sz="2000" i="1"/>
              <a:t>α</a:t>
            </a:r>
            <a:r>
              <a:rPr lang="fi-FI" sz="2000" i="1"/>
              <a:t>´) ≠ 0   </a:t>
            </a:r>
            <a:r>
              <a:rPr lang="fi-FI" sz="2000"/>
              <a:t>where  </a:t>
            </a:r>
            <a:r>
              <a:rPr lang="fi-FI" sz="2000" i="1"/>
              <a:t> </a:t>
            </a:r>
            <a:r>
              <a:rPr lang="el-GR" sz="2000" i="1"/>
              <a:t>α</a:t>
            </a:r>
            <a:r>
              <a:rPr lang="fi-FI" sz="2000" i="1"/>
              <a:t> = </a:t>
            </a:r>
            <a:r>
              <a:rPr lang="el-GR" sz="2000" i="1"/>
              <a:t>α</a:t>
            </a:r>
            <a:r>
              <a:rPr lang="fi-FI" sz="2000" i="1"/>
              <a:t>´ </a:t>
            </a:r>
            <a:r>
              <a:rPr lang="el-GR" sz="2000" i="1"/>
              <a:t>α</a:t>
            </a:r>
            <a:r>
              <a:rPr lang="fi-FI" sz="2000" i="1"/>
              <a:t>´´, | </a:t>
            </a:r>
            <a:r>
              <a:rPr lang="el-GR" sz="2000" i="1"/>
              <a:t>α</a:t>
            </a:r>
            <a:r>
              <a:rPr lang="fi-FI" sz="2000" i="1"/>
              <a:t>´| &gt; 0   </a:t>
            </a:r>
            <a:r>
              <a:rPr lang="fi-FI" sz="2000" b="1"/>
              <a:t>do</a:t>
            </a:r>
          </a:p>
          <a:p>
            <a:pPr>
              <a:spcBef>
                <a:spcPct val="50000"/>
              </a:spcBef>
            </a:pPr>
            <a:r>
              <a:rPr lang="fi-FI" sz="2000" i="1"/>
              <a:t>		v := son(v, </a:t>
            </a:r>
            <a:r>
              <a:rPr lang="el-GR" sz="2000" i="1"/>
              <a:t>α</a:t>
            </a:r>
            <a:r>
              <a:rPr lang="fi-FI" sz="2000" i="1"/>
              <a:t>´);  </a:t>
            </a:r>
            <a:r>
              <a:rPr lang="el-GR" sz="2000" i="1"/>
              <a:t>α</a:t>
            </a:r>
            <a:r>
              <a:rPr lang="fi-FI" sz="2000" i="1"/>
              <a:t> := </a:t>
            </a:r>
            <a:r>
              <a:rPr lang="el-GR" sz="2000" i="1"/>
              <a:t>α</a:t>
            </a:r>
            <a:r>
              <a:rPr lang="fi-FI" sz="2000" i="1"/>
              <a:t>´´</a:t>
            </a:r>
          </a:p>
          <a:p>
            <a:pPr>
              <a:spcBef>
                <a:spcPct val="50000"/>
              </a:spcBef>
            </a:pPr>
            <a:r>
              <a:rPr lang="fi-FI" sz="2000" i="1"/>
              <a:t>	</a:t>
            </a:r>
            <a:r>
              <a:rPr lang="fi-FI" sz="2000" b="1"/>
              <a:t>return</a:t>
            </a:r>
            <a:r>
              <a:rPr lang="fi-FI" sz="2000" i="1"/>
              <a:t> (v, </a:t>
            </a:r>
            <a:r>
              <a:rPr lang="el-GR" sz="2000" i="1"/>
              <a:t>α</a:t>
            </a:r>
            <a:r>
              <a:rPr lang="fi-FI" sz="2000" i="1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86084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Árvore de Sufixo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552" y="1340768"/>
            <a:ext cx="8077200" cy="4114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t-BR" dirty="0"/>
              <a:t>Árvore enraizada, com n folhas.</a:t>
            </a:r>
          </a:p>
          <a:p>
            <a:pPr>
              <a:lnSpc>
                <a:spcPct val="150000"/>
              </a:lnSpc>
            </a:pPr>
            <a:r>
              <a:rPr lang="pt-BR" dirty="0"/>
              <a:t>Cada aresta é rotulada por um </a:t>
            </a:r>
            <a:r>
              <a:rPr lang="pt-BR" dirty="0" err="1"/>
              <a:t>substring</a:t>
            </a:r>
            <a:r>
              <a:rPr lang="pt-BR" dirty="0"/>
              <a:t> de S.</a:t>
            </a:r>
          </a:p>
          <a:p>
            <a:pPr>
              <a:lnSpc>
                <a:spcPct val="150000"/>
              </a:lnSpc>
            </a:pPr>
            <a:r>
              <a:rPr lang="pt-BR" dirty="0"/>
              <a:t>Arestas que saem de um vértice devem ter rótulos com prefixos diferentes.</a:t>
            </a:r>
          </a:p>
          <a:p>
            <a:pPr>
              <a:lnSpc>
                <a:spcPct val="150000"/>
              </a:lnSpc>
            </a:pPr>
            <a:r>
              <a:rPr lang="pt-BR" dirty="0"/>
              <a:t>Cada folha corresponde a um sufixo de S.</a:t>
            </a:r>
          </a:p>
        </p:txBody>
      </p:sp>
    </p:spTree>
    <p:extLst>
      <p:ext uri="{BB962C8B-B14F-4D97-AF65-F5344CB8AC3E}">
        <p14:creationId xmlns:p14="http://schemas.microsoft.com/office/powerpoint/2010/main" val="3113630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C8668-ABD9-4F27-BB44-92F788411BE7}" type="slidenum">
              <a:rPr lang="en-US"/>
              <a:pPr/>
              <a:t>30</a:t>
            </a:fld>
            <a:endParaRPr lang="en-US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00013"/>
            <a:ext cx="8229600" cy="1143001"/>
          </a:xfrm>
        </p:spPr>
        <p:txBody>
          <a:bodyPr>
            <a:normAutofit fontScale="90000"/>
          </a:bodyPr>
          <a:lstStyle/>
          <a:p>
            <a:r>
              <a:rPr lang="fi-FI" sz="4000"/>
              <a:t>Suffix-tree on-line: main procedure</a:t>
            </a:r>
            <a:endParaRPr lang="en-US" sz="4000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23850" y="1268413"/>
            <a:ext cx="8640763" cy="509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i-FI"/>
              <a:t>     </a:t>
            </a:r>
            <a:r>
              <a:rPr lang="fi-FI" sz="2000"/>
              <a:t>Create </a:t>
            </a:r>
            <a:r>
              <a:rPr lang="fi-FI" sz="2000" i="1"/>
              <a:t>Tree(t</a:t>
            </a:r>
            <a:r>
              <a:rPr lang="fi-FI" sz="2000" i="1" baseline="-25000"/>
              <a:t>1</a:t>
            </a:r>
            <a:r>
              <a:rPr lang="fi-FI" sz="2000" i="1"/>
              <a:t>);   slink(root) := root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i-FI" sz="2000"/>
              <a:t>     (v, </a:t>
            </a:r>
            <a:r>
              <a:rPr lang="el-GR" sz="2000" i="1"/>
              <a:t>α</a:t>
            </a:r>
            <a:r>
              <a:rPr lang="fi-FI" sz="2000" i="1"/>
              <a:t>) := (root, </a:t>
            </a:r>
            <a:r>
              <a:rPr lang="el-GR" sz="2000" i="1"/>
              <a:t>ε</a:t>
            </a:r>
            <a:r>
              <a:rPr lang="fi-FI" sz="2000" i="1"/>
              <a:t>)    /* (v, </a:t>
            </a:r>
            <a:r>
              <a:rPr lang="el-GR" sz="2000" i="1"/>
              <a:t>α</a:t>
            </a:r>
            <a:r>
              <a:rPr lang="fi-FI" sz="2000" i="1"/>
              <a:t>) </a:t>
            </a:r>
            <a:r>
              <a:rPr lang="fi-FI" sz="2000"/>
              <a:t>is the start node</a:t>
            </a:r>
            <a:r>
              <a:rPr lang="fi-FI" sz="2000" i="1"/>
              <a:t> */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i-FI" sz="2000" i="1"/>
              <a:t>     </a:t>
            </a:r>
            <a:r>
              <a:rPr lang="fi-FI" sz="2000" b="1"/>
              <a:t>for</a:t>
            </a:r>
            <a:r>
              <a:rPr lang="fi-FI" sz="2000" i="1"/>
              <a:t> i := 2  </a:t>
            </a:r>
            <a:r>
              <a:rPr lang="fi-FI" sz="2000" b="1"/>
              <a:t>to</a:t>
            </a:r>
            <a:r>
              <a:rPr lang="fi-FI" sz="2000" i="1"/>
              <a:t>  n+1  </a:t>
            </a:r>
            <a:r>
              <a:rPr lang="fi-FI" sz="2000" b="1"/>
              <a:t>do</a:t>
            </a:r>
            <a:r>
              <a:rPr lang="fi-FI" sz="2000" i="1"/>
              <a:t> 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i-FI" sz="2000" i="1"/>
              <a:t>          v´ := 0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i-FI" sz="2000" i="1"/>
              <a:t>          </a:t>
            </a:r>
            <a:r>
              <a:rPr lang="fi-FI" sz="2000" b="1"/>
              <a:t>while</a:t>
            </a:r>
            <a:r>
              <a:rPr lang="fi-FI" sz="2000" i="1"/>
              <a:t>  </a:t>
            </a:r>
            <a:r>
              <a:rPr lang="fi-FI" sz="2000"/>
              <a:t>there is no arc from </a:t>
            </a:r>
            <a:r>
              <a:rPr lang="fi-FI" sz="2000" i="1"/>
              <a:t> v  </a:t>
            </a:r>
            <a:r>
              <a:rPr lang="fi-FI" sz="2000"/>
              <a:t>with label prefix</a:t>
            </a:r>
            <a:r>
              <a:rPr lang="fi-FI" sz="2000" i="1"/>
              <a:t>  </a:t>
            </a:r>
            <a:r>
              <a:rPr lang="el-GR" sz="2000" i="1"/>
              <a:t>α</a:t>
            </a:r>
            <a:r>
              <a:rPr lang="fi-FI" sz="2000" i="1"/>
              <a:t>t</a:t>
            </a:r>
            <a:r>
              <a:rPr lang="fi-FI" sz="2000" i="1" baseline="-25000"/>
              <a:t>i</a:t>
            </a:r>
            <a:r>
              <a:rPr lang="fi-FI" sz="2000" i="1"/>
              <a:t>   </a:t>
            </a:r>
            <a:r>
              <a:rPr lang="fi-FI" sz="2000" b="1"/>
              <a:t>do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i-FI" sz="2000" i="1"/>
              <a:t>                   </a:t>
            </a:r>
            <a:r>
              <a:rPr lang="fi-FI" sz="2000" b="1"/>
              <a:t>if</a:t>
            </a:r>
            <a:r>
              <a:rPr lang="fi-FI" sz="2000" i="1"/>
              <a:t>  </a:t>
            </a:r>
            <a:r>
              <a:rPr lang="el-GR" sz="2000" i="1"/>
              <a:t>α</a:t>
            </a:r>
            <a:r>
              <a:rPr lang="fi-FI" sz="2000" i="1"/>
              <a:t> ≠ </a:t>
            </a:r>
            <a:r>
              <a:rPr lang="el-GR" sz="2000" i="1"/>
              <a:t>ε</a:t>
            </a:r>
            <a:r>
              <a:rPr lang="fi-FI" sz="2000" i="1"/>
              <a:t>  </a:t>
            </a:r>
            <a:r>
              <a:rPr lang="fi-FI" sz="2000" b="1"/>
              <a:t>then</a:t>
            </a:r>
            <a:r>
              <a:rPr lang="fi-FI" sz="2000" i="1"/>
              <a:t>    /* </a:t>
            </a:r>
            <a:r>
              <a:rPr lang="fi-FI" sz="2000"/>
              <a:t>divide the arc</a:t>
            </a:r>
            <a:r>
              <a:rPr lang="fi-FI" sz="2000" i="1"/>
              <a:t> w = son(v, </a:t>
            </a:r>
            <a:r>
              <a:rPr lang="el-GR" sz="2000" i="1"/>
              <a:t>αη</a:t>
            </a:r>
            <a:r>
              <a:rPr lang="fi-FI" sz="2000" i="1"/>
              <a:t>) </a:t>
            </a:r>
            <a:r>
              <a:rPr lang="fi-FI" sz="2000"/>
              <a:t>into two</a:t>
            </a:r>
            <a:r>
              <a:rPr lang="fi-FI" sz="2000" i="1"/>
              <a:t> */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i-FI" sz="2000" i="1"/>
              <a:t>                            son(v, </a:t>
            </a:r>
            <a:r>
              <a:rPr lang="el-GR" sz="2000" i="1"/>
              <a:t>α</a:t>
            </a:r>
            <a:r>
              <a:rPr lang="fi-FI" sz="2000" i="1"/>
              <a:t>) := v´´;  son(v´´,t</a:t>
            </a:r>
            <a:r>
              <a:rPr lang="fi-FI" sz="2000" i="1" baseline="-25000"/>
              <a:t>i</a:t>
            </a:r>
            <a:r>
              <a:rPr lang="fi-FI" sz="2000" i="1"/>
              <a:t>) := v´´´;   son(v´´,</a:t>
            </a:r>
            <a:r>
              <a:rPr lang="el-GR" sz="2000" i="1"/>
              <a:t>η</a:t>
            </a:r>
            <a:r>
              <a:rPr lang="fi-FI" sz="2000" i="1"/>
              <a:t>) := w 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i-FI" sz="2000" i="1"/>
              <a:t>                  </a:t>
            </a:r>
            <a:r>
              <a:rPr lang="fi-FI" sz="2000" b="1"/>
              <a:t>else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i-FI" sz="2000" i="1"/>
              <a:t>                            son(v,t</a:t>
            </a:r>
            <a:r>
              <a:rPr lang="fi-FI" sz="2000" i="1" baseline="-25000"/>
              <a:t>i</a:t>
            </a:r>
            <a:r>
              <a:rPr lang="fi-FI" sz="2000" i="1"/>
              <a:t>) := v´´´;   v´´ := v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i-FI" sz="2000" i="1"/>
              <a:t>                  </a:t>
            </a:r>
            <a:r>
              <a:rPr lang="fi-FI" sz="2000" b="1"/>
              <a:t>if </a:t>
            </a:r>
            <a:r>
              <a:rPr lang="fi-FI" sz="2000" i="1"/>
              <a:t> v´ ≠  0  </a:t>
            </a:r>
            <a:r>
              <a:rPr lang="fi-FI" sz="2000" b="1"/>
              <a:t>then</a:t>
            </a:r>
            <a:r>
              <a:rPr lang="fi-FI" sz="2000" i="1"/>
              <a:t>  slink(v´)  :=  v´´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i-FI" sz="2000" i="1"/>
              <a:t>                  v´ := v´´;  v := slink(v);  (v, </a:t>
            </a:r>
            <a:r>
              <a:rPr lang="el-GR" sz="2000" i="1"/>
              <a:t>α</a:t>
            </a:r>
            <a:r>
              <a:rPr lang="fi-FI" sz="2000" i="1"/>
              <a:t>) := Canonize(v, </a:t>
            </a:r>
            <a:r>
              <a:rPr lang="el-GR" sz="2000" i="1"/>
              <a:t>α</a:t>
            </a:r>
            <a:r>
              <a:rPr lang="fi-FI" sz="2000" i="1"/>
              <a:t>)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i-FI" sz="2000" i="1"/>
              <a:t>          </a:t>
            </a:r>
            <a:r>
              <a:rPr lang="fi-FI" sz="2000" b="1"/>
              <a:t>if </a:t>
            </a:r>
            <a:r>
              <a:rPr lang="fi-FI" sz="2000" i="1"/>
              <a:t> v´ ≠  0   </a:t>
            </a:r>
            <a:r>
              <a:rPr lang="fi-FI" sz="2000" b="1"/>
              <a:t>then  </a:t>
            </a:r>
            <a:r>
              <a:rPr lang="fi-FI" sz="2000" i="1"/>
              <a:t>slink(v´) := v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fi-FI" sz="2000" i="1"/>
              <a:t>          (v, </a:t>
            </a:r>
            <a:r>
              <a:rPr lang="el-GR" sz="2000" i="1"/>
              <a:t>α</a:t>
            </a:r>
            <a:r>
              <a:rPr lang="fi-FI" sz="2000" i="1"/>
              <a:t>)  := Canonize(v, </a:t>
            </a:r>
            <a:r>
              <a:rPr lang="el-GR" sz="2000" i="1"/>
              <a:t>α</a:t>
            </a:r>
            <a:r>
              <a:rPr lang="fi-FI" sz="2000" i="1"/>
              <a:t>t</a:t>
            </a:r>
            <a:r>
              <a:rPr lang="fi-FI" sz="2000" i="1" baseline="-25000"/>
              <a:t>i</a:t>
            </a:r>
            <a:r>
              <a:rPr lang="fi-FI" sz="2000" i="1"/>
              <a:t>)   /* (v, </a:t>
            </a:r>
            <a:r>
              <a:rPr lang="el-GR" sz="2000" i="1"/>
              <a:t>α</a:t>
            </a:r>
            <a:r>
              <a:rPr lang="fi-FI" sz="2000" i="1"/>
              <a:t>) = start node of the next round */</a:t>
            </a:r>
          </a:p>
        </p:txBody>
      </p:sp>
    </p:spTree>
    <p:extLst>
      <p:ext uri="{BB962C8B-B14F-4D97-AF65-F5344CB8AC3E}">
        <p14:creationId xmlns:p14="http://schemas.microsoft.com/office/powerpoint/2010/main" val="338359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On-line </a:t>
            </a:r>
            <a:r>
              <a:rPr lang="pt-BR" dirty="0" err="1" smtClean="0"/>
              <a:t>construction</a:t>
            </a:r>
            <a:r>
              <a:rPr lang="pt-BR" dirty="0" smtClean="0"/>
              <a:t> </a:t>
            </a:r>
            <a:r>
              <a:rPr lang="pt-BR" dirty="0" err="1" smtClean="0"/>
              <a:t>of</a:t>
            </a:r>
            <a:r>
              <a:rPr lang="pt-BR" dirty="0" smtClean="0"/>
              <a:t> </a:t>
            </a:r>
            <a:r>
              <a:rPr lang="pt-BR" dirty="0" err="1" smtClean="0"/>
              <a:t>suffix</a:t>
            </a:r>
            <a:r>
              <a:rPr lang="pt-BR" dirty="0" smtClean="0"/>
              <a:t> </a:t>
            </a:r>
            <a:r>
              <a:rPr lang="pt-BR" dirty="0" err="1" smtClean="0"/>
              <a:t>trees</a:t>
            </a:r>
            <a:r>
              <a:rPr lang="pt-BR" dirty="0" smtClean="0"/>
              <a:t> – </a:t>
            </a:r>
            <a:r>
              <a:rPr lang="pt-BR" dirty="0" err="1" smtClean="0"/>
              <a:t>Esko</a:t>
            </a:r>
            <a:r>
              <a:rPr lang="pt-BR" dirty="0" smtClean="0"/>
              <a:t> </a:t>
            </a:r>
            <a:r>
              <a:rPr lang="pt-BR" dirty="0" err="1" smtClean="0"/>
              <a:t>Ukkonen</a:t>
            </a:r>
            <a:endParaRPr lang="pt-BR" dirty="0" smtClean="0"/>
          </a:p>
          <a:p>
            <a:r>
              <a:rPr lang="pt-BR" dirty="0" smtClean="0">
                <a:hlinkClick r:id="rId2"/>
              </a:rPr>
              <a:t>http</a:t>
            </a:r>
            <a:r>
              <a:rPr lang="pt-BR" dirty="0">
                <a:hlinkClick r:id="rId2"/>
              </a:rPr>
              <a:t>://homepage.usask.ca/~</a:t>
            </a:r>
            <a:r>
              <a:rPr lang="pt-BR" dirty="0" smtClean="0">
                <a:hlinkClick r:id="rId2"/>
              </a:rPr>
              <a:t>ctl271/857/suffix_tree.shtml</a:t>
            </a:r>
            <a:endParaRPr lang="pt-BR" dirty="0" smtClean="0"/>
          </a:p>
          <a:p>
            <a:r>
              <a:rPr lang="pt-BR" dirty="0">
                <a:hlinkClick r:id="rId3"/>
              </a:rPr>
              <a:t>http://stackoverflow.com/questions/10168097/how-and-when-to-create-a-suffix-link-in-suffix-tree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5899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E29BF-3860-4AF0-BC3C-7428256709E7}" type="slidenum">
              <a:rPr lang="en-US"/>
              <a:pPr/>
              <a:t>4</a:t>
            </a:fld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Suffix trie and suffix tree</a:t>
            </a:r>
            <a:endParaRPr lang="en-US"/>
          </a:p>
        </p:txBody>
      </p:sp>
      <p:sp>
        <p:nvSpPr>
          <p:cNvPr id="17413" name="Oval 5"/>
          <p:cNvSpPr>
            <a:spLocks noChangeArrowheads="1"/>
          </p:cNvSpPr>
          <p:nvPr/>
        </p:nvSpPr>
        <p:spPr bwMode="auto">
          <a:xfrm>
            <a:off x="2989263" y="4056063"/>
            <a:ext cx="144462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2628900" y="4487863"/>
            <a:ext cx="144463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7415" name="AutoShape 7"/>
          <p:cNvCxnSpPr>
            <a:cxnSpLocks noChangeShapeType="1"/>
            <a:stCxn id="17413" idx="3"/>
            <a:endCxn id="17414" idx="7"/>
          </p:cNvCxnSpPr>
          <p:nvPr/>
        </p:nvCxnSpPr>
        <p:spPr bwMode="auto">
          <a:xfrm flipH="1">
            <a:off x="2752725" y="4179888"/>
            <a:ext cx="257175" cy="3286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2628900" y="40560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7417" name="Oval 9"/>
          <p:cNvSpPr>
            <a:spLocks noChangeArrowheads="1"/>
          </p:cNvSpPr>
          <p:nvPr/>
        </p:nvSpPr>
        <p:spPr bwMode="auto">
          <a:xfrm>
            <a:off x="2268538" y="4919663"/>
            <a:ext cx="144462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7418" name="AutoShape 10"/>
          <p:cNvCxnSpPr>
            <a:cxnSpLocks noChangeShapeType="1"/>
            <a:endCxn id="17417" idx="7"/>
          </p:cNvCxnSpPr>
          <p:nvPr/>
        </p:nvCxnSpPr>
        <p:spPr bwMode="auto">
          <a:xfrm flipH="1">
            <a:off x="2392363" y="4611688"/>
            <a:ext cx="257175" cy="3286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2268538" y="44878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7420" name="Oval 12"/>
          <p:cNvSpPr>
            <a:spLocks noChangeArrowheads="1"/>
          </p:cNvSpPr>
          <p:nvPr/>
        </p:nvSpPr>
        <p:spPr bwMode="auto">
          <a:xfrm>
            <a:off x="3349625" y="4560888"/>
            <a:ext cx="144463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7421" name="AutoShape 13"/>
          <p:cNvCxnSpPr>
            <a:cxnSpLocks noChangeShapeType="1"/>
            <a:stCxn id="17413" idx="5"/>
            <a:endCxn id="17420" idx="1"/>
          </p:cNvCxnSpPr>
          <p:nvPr/>
        </p:nvCxnSpPr>
        <p:spPr bwMode="auto">
          <a:xfrm>
            <a:off x="3113088" y="4179888"/>
            <a:ext cx="257175" cy="4016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3205163" y="40560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7423" name="Oval 15"/>
          <p:cNvSpPr>
            <a:spLocks noChangeArrowheads="1"/>
          </p:cNvSpPr>
          <p:nvPr/>
        </p:nvSpPr>
        <p:spPr bwMode="auto">
          <a:xfrm>
            <a:off x="1909763" y="5351463"/>
            <a:ext cx="144462" cy="1444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7424" name="AutoShape 16"/>
          <p:cNvCxnSpPr>
            <a:cxnSpLocks noChangeShapeType="1"/>
            <a:endCxn id="17423" idx="7"/>
          </p:cNvCxnSpPr>
          <p:nvPr/>
        </p:nvCxnSpPr>
        <p:spPr bwMode="auto">
          <a:xfrm flipH="1">
            <a:off x="2033588" y="5043488"/>
            <a:ext cx="257175" cy="328612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25" name="Text Box 17"/>
          <p:cNvSpPr txBox="1">
            <a:spLocks noChangeArrowheads="1"/>
          </p:cNvSpPr>
          <p:nvPr/>
        </p:nvSpPr>
        <p:spPr bwMode="auto">
          <a:xfrm>
            <a:off x="1909763" y="4919663"/>
            <a:ext cx="2889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7426" name="Oval 18"/>
          <p:cNvSpPr>
            <a:spLocks noChangeArrowheads="1"/>
          </p:cNvSpPr>
          <p:nvPr/>
        </p:nvSpPr>
        <p:spPr bwMode="auto">
          <a:xfrm>
            <a:off x="3709988" y="5084763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7427" name="AutoShape 19"/>
          <p:cNvCxnSpPr>
            <a:cxnSpLocks noChangeShapeType="1"/>
            <a:stCxn id="17420" idx="5"/>
            <a:endCxn id="17426" idx="1"/>
          </p:cNvCxnSpPr>
          <p:nvPr/>
        </p:nvCxnSpPr>
        <p:spPr bwMode="auto">
          <a:xfrm>
            <a:off x="3473450" y="4683125"/>
            <a:ext cx="257175" cy="4222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3565525" y="463232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7429" name="Oval 21"/>
          <p:cNvSpPr>
            <a:spLocks noChangeArrowheads="1"/>
          </p:cNvSpPr>
          <p:nvPr/>
        </p:nvSpPr>
        <p:spPr bwMode="auto">
          <a:xfrm>
            <a:off x="2989263" y="5013325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7430" name="AutoShape 22"/>
          <p:cNvCxnSpPr>
            <a:cxnSpLocks noChangeShapeType="1"/>
            <a:stCxn id="17414" idx="5"/>
            <a:endCxn id="17429" idx="1"/>
          </p:cNvCxnSpPr>
          <p:nvPr/>
        </p:nvCxnSpPr>
        <p:spPr bwMode="auto">
          <a:xfrm>
            <a:off x="2752725" y="4611688"/>
            <a:ext cx="257175" cy="42227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31" name="Text Box 23"/>
          <p:cNvSpPr txBox="1">
            <a:spLocks noChangeArrowheads="1"/>
          </p:cNvSpPr>
          <p:nvPr/>
        </p:nvSpPr>
        <p:spPr bwMode="auto">
          <a:xfrm>
            <a:off x="2844800" y="4560888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7432" name="Oval 24"/>
          <p:cNvSpPr>
            <a:spLocks noChangeArrowheads="1"/>
          </p:cNvSpPr>
          <p:nvPr/>
        </p:nvSpPr>
        <p:spPr bwMode="auto">
          <a:xfrm>
            <a:off x="4070350" y="5589588"/>
            <a:ext cx="144463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7433" name="AutoShape 25"/>
          <p:cNvCxnSpPr>
            <a:cxnSpLocks noChangeShapeType="1"/>
            <a:endCxn id="17432" idx="1"/>
          </p:cNvCxnSpPr>
          <p:nvPr/>
        </p:nvCxnSpPr>
        <p:spPr bwMode="auto">
          <a:xfrm>
            <a:off x="3833813" y="5208588"/>
            <a:ext cx="257175" cy="4016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3925888" y="5137150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7435" name="Oval 27"/>
          <p:cNvSpPr>
            <a:spLocks noChangeArrowheads="1"/>
          </p:cNvSpPr>
          <p:nvPr/>
        </p:nvSpPr>
        <p:spPr bwMode="auto">
          <a:xfrm>
            <a:off x="1549400" y="5784850"/>
            <a:ext cx="144463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7436" name="AutoShape 28"/>
          <p:cNvCxnSpPr>
            <a:cxnSpLocks noChangeShapeType="1"/>
            <a:endCxn id="17435" idx="7"/>
          </p:cNvCxnSpPr>
          <p:nvPr/>
        </p:nvCxnSpPr>
        <p:spPr bwMode="auto">
          <a:xfrm flipH="1">
            <a:off x="1673225" y="5476875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1549400" y="5353050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sp>
        <p:nvSpPr>
          <p:cNvPr id="17438" name="Oval 30"/>
          <p:cNvSpPr>
            <a:spLocks noChangeArrowheads="1"/>
          </p:cNvSpPr>
          <p:nvPr/>
        </p:nvSpPr>
        <p:spPr bwMode="auto">
          <a:xfrm>
            <a:off x="4429125" y="6094413"/>
            <a:ext cx="144463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7439" name="AutoShape 31"/>
          <p:cNvCxnSpPr>
            <a:cxnSpLocks noChangeShapeType="1"/>
            <a:endCxn id="17438" idx="1"/>
          </p:cNvCxnSpPr>
          <p:nvPr/>
        </p:nvCxnSpPr>
        <p:spPr bwMode="auto">
          <a:xfrm>
            <a:off x="4192588" y="5713413"/>
            <a:ext cx="257175" cy="4016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4284663" y="564197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7441" name="Oval 33"/>
          <p:cNvSpPr>
            <a:spLocks noChangeArrowheads="1"/>
          </p:cNvSpPr>
          <p:nvPr/>
        </p:nvSpPr>
        <p:spPr bwMode="auto">
          <a:xfrm>
            <a:off x="3297238" y="5518150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7442" name="AutoShape 34"/>
          <p:cNvCxnSpPr>
            <a:cxnSpLocks noChangeShapeType="1"/>
            <a:endCxn id="17441" idx="1"/>
          </p:cNvCxnSpPr>
          <p:nvPr/>
        </p:nvCxnSpPr>
        <p:spPr bwMode="auto">
          <a:xfrm>
            <a:off x="3060700" y="5137150"/>
            <a:ext cx="257175" cy="401638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43" name="Text Box 35"/>
          <p:cNvSpPr txBox="1">
            <a:spLocks noChangeArrowheads="1"/>
          </p:cNvSpPr>
          <p:nvPr/>
        </p:nvSpPr>
        <p:spPr bwMode="auto">
          <a:xfrm>
            <a:off x="3152775" y="5065713"/>
            <a:ext cx="431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7444" name="Oval 36"/>
          <p:cNvSpPr>
            <a:spLocks noChangeArrowheads="1"/>
          </p:cNvSpPr>
          <p:nvPr/>
        </p:nvSpPr>
        <p:spPr bwMode="auto">
          <a:xfrm>
            <a:off x="1857375" y="6310313"/>
            <a:ext cx="144463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7445" name="AutoShape 37"/>
          <p:cNvCxnSpPr>
            <a:cxnSpLocks noChangeShapeType="1"/>
            <a:endCxn id="17444" idx="1"/>
          </p:cNvCxnSpPr>
          <p:nvPr/>
        </p:nvCxnSpPr>
        <p:spPr bwMode="auto">
          <a:xfrm>
            <a:off x="1620838" y="5929313"/>
            <a:ext cx="257175" cy="401637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1712913" y="5857875"/>
            <a:ext cx="43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</a:t>
            </a:r>
            <a:endParaRPr lang="en-US"/>
          </a:p>
        </p:txBody>
      </p:sp>
      <p:sp>
        <p:nvSpPr>
          <p:cNvPr id="17447" name="Oval 39"/>
          <p:cNvSpPr>
            <a:spLocks noChangeArrowheads="1"/>
          </p:cNvSpPr>
          <p:nvPr/>
        </p:nvSpPr>
        <p:spPr bwMode="auto">
          <a:xfrm>
            <a:off x="6732588" y="4003675"/>
            <a:ext cx="144462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7448" name="Oval 40"/>
          <p:cNvSpPr>
            <a:spLocks noChangeArrowheads="1"/>
          </p:cNvSpPr>
          <p:nvPr/>
        </p:nvSpPr>
        <p:spPr bwMode="auto">
          <a:xfrm>
            <a:off x="6372225" y="4435475"/>
            <a:ext cx="144463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cxnSp>
        <p:nvCxnSpPr>
          <p:cNvPr id="17449" name="AutoShape 41"/>
          <p:cNvCxnSpPr>
            <a:cxnSpLocks noChangeShapeType="1"/>
            <a:stCxn id="17447" idx="3"/>
            <a:endCxn id="17448" idx="7"/>
          </p:cNvCxnSpPr>
          <p:nvPr/>
        </p:nvCxnSpPr>
        <p:spPr bwMode="auto">
          <a:xfrm flipH="1">
            <a:off x="6496050" y="4127500"/>
            <a:ext cx="257175" cy="328613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6372225" y="4003675"/>
            <a:ext cx="288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</a:t>
            </a:r>
            <a:endParaRPr lang="en-US"/>
          </a:p>
        </p:txBody>
      </p:sp>
      <p:cxnSp>
        <p:nvCxnSpPr>
          <p:cNvPr id="17452" name="AutoShape 44"/>
          <p:cNvCxnSpPr>
            <a:cxnSpLocks noChangeShapeType="1"/>
            <a:stCxn id="17448" idx="3"/>
          </p:cNvCxnSpPr>
          <p:nvPr/>
        </p:nvCxnSpPr>
        <p:spPr bwMode="auto">
          <a:xfrm flipH="1">
            <a:off x="5724525" y="4559300"/>
            <a:ext cx="668338" cy="17494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53" name="Text Box 45"/>
          <p:cNvSpPr txBox="1">
            <a:spLocks noChangeArrowheads="1"/>
          </p:cNvSpPr>
          <p:nvPr/>
        </p:nvSpPr>
        <p:spPr bwMode="auto">
          <a:xfrm>
            <a:off x="5435600" y="4862513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baab</a:t>
            </a:r>
            <a:endParaRPr lang="en-US"/>
          </a:p>
        </p:txBody>
      </p:sp>
      <p:cxnSp>
        <p:nvCxnSpPr>
          <p:cNvPr id="17455" name="AutoShape 47"/>
          <p:cNvCxnSpPr>
            <a:cxnSpLocks noChangeShapeType="1"/>
            <a:stCxn id="17447" idx="5"/>
            <a:endCxn id="17472" idx="0"/>
          </p:cNvCxnSpPr>
          <p:nvPr/>
        </p:nvCxnSpPr>
        <p:spPr bwMode="auto">
          <a:xfrm>
            <a:off x="6856413" y="4127500"/>
            <a:ext cx="1389062" cy="1914525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56" name="Text Box 48"/>
          <p:cNvSpPr txBox="1">
            <a:spLocks noChangeArrowheads="1"/>
          </p:cNvSpPr>
          <p:nvPr/>
        </p:nvSpPr>
        <p:spPr bwMode="auto">
          <a:xfrm>
            <a:off x="7164388" y="4286250"/>
            <a:ext cx="1511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baab</a:t>
            </a:r>
            <a:endParaRPr lang="en-US"/>
          </a:p>
        </p:txBody>
      </p:sp>
      <p:cxnSp>
        <p:nvCxnSpPr>
          <p:cNvPr id="17464" name="AutoShape 56"/>
          <p:cNvCxnSpPr>
            <a:cxnSpLocks noChangeShapeType="1"/>
            <a:stCxn id="17448" idx="5"/>
            <a:endCxn id="17475" idx="1"/>
          </p:cNvCxnSpPr>
          <p:nvPr/>
        </p:nvCxnSpPr>
        <p:spPr bwMode="auto">
          <a:xfrm>
            <a:off x="6496050" y="4559300"/>
            <a:ext cx="565150" cy="92710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465" name="Text Box 57"/>
          <p:cNvSpPr txBox="1">
            <a:spLocks noChangeArrowheads="1"/>
          </p:cNvSpPr>
          <p:nvPr/>
        </p:nvSpPr>
        <p:spPr bwMode="auto">
          <a:xfrm>
            <a:off x="6661150" y="4646613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/>
              <a:t>ab</a:t>
            </a:r>
            <a:endParaRPr lang="en-US"/>
          </a:p>
        </p:txBody>
      </p:sp>
      <p:sp>
        <p:nvSpPr>
          <p:cNvPr id="17472" name="Oval 64"/>
          <p:cNvSpPr>
            <a:spLocks noChangeArrowheads="1"/>
          </p:cNvSpPr>
          <p:nvPr/>
        </p:nvSpPr>
        <p:spPr bwMode="auto">
          <a:xfrm>
            <a:off x="8172450" y="6042025"/>
            <a:ext cx="144463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7475" name="Oval 67"/>
          <p:cNvSpPr>
            <a:spLocks noChangeArrowheads="1"/>
          </p:cNvSpPr>
          <p:nvPr/>
        </p:nvSpPr>
        <p:spPr bwMode="auto">
          <a:xfrm>
            <a:off x="7040563" y="5465763"/>
            <a:ext cx="144462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7478" name="Oval 70"/>
          <p:cNvSpPr>
            <a:spLocks noChangeArrowheads="1"/>
          </p:cNvSpPr>
          <p:nvPr/>
        </p:nvSpPr>
        <p:spPr bwMode="auto">
          <a:xfrm>
            <a:off x="5600700" y="6257925"/>
            <a:ext cx="144463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17481" name="Text Box 73"/>
          <p:cNvSpPr txBox="1">
            <a:spLocks noChangeArrowheads="1"/>
          </p:cNvSpPr>
          <p:nvPr/>
        </p:nvSpPr>
        <p:spPr bwMode="auto">
          <a:xfrm>
            <a:off x="1258888" y="1628775"/>
            <a:ext cx="2808287" cy="176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i-FI" sz="2000"/>
              <a:t>abaab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i-FI" sz="2000"/>
              <a:t>baab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i-FI" sz="2000"/>
              <a:t>aab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i-FI" sz="2000"/>
              <a:t>ab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fi-FI" sz="2000"/>
              <a:t>b</a:t>
            </a:r>
            <a:endParaRPr lang="en-US" sz="2000"/>
          </a:p>
        </p:txBody>
      </p:sp>
      <p:sp>
        <p:nvSpPr>
          <p:cNvPr id="17482" name="Text Box 74"/>
          <p:cNvSpPr txBox="1">
            <a:spLocks noChangeArrowheads="1"/>
          </p:cNvSpPr>
          <p:nvPr/>
        </p:nvSpPr>
        <p:spPr bwMode="auto">
          <a:xfrm>
            <a:off x="2124075" y="3429000"/>
            <a:ext cx="2303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400" i="1"/>
              <a:t>Trie(abaab)</a:t>
            </a:r>
            <a:endParaRPr lang="en-US" sz="2400" i="1"/>
          </a:p>
        </p:txBody>
      </p:sp>
      <p:sp>
        <p:nvSpPr>
          <p:cNvPr id="17483" name="Text Box 75"/>
          <p:cNvSpPr txBox="1">
            <a:spLocks noChangeArrowheads="1"/>
          </p:cNvSpPr>
          <p:nvPr/>
        </p:nvSpPr>
        <p:spPr bwMode="auto">
          <a:xfrm>
            <a:off x="5724525" y="3429000"/>
            <a:ext cx="2303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400" i="1"/>
              <a:t>Tree(abaab)</a:t>
            </a:r>
            <a:endParaRPr lang="en-US" sz="2400" i="1"/>
          </a:p>
        </p:txBody>
      </p:sp>
    </p:spTree>
    <p:extLst>
      <p:ext uri="{BB962C8B-B14F-4D97-AF65-F5344CB8AC3E}">
        <p14:creationId xmlns:p14="http://schemas.microsoft.com/office/powerpoint/2010/main" val="84253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Suffix</a:t>
            </a:r>
            <a:r>
              <a:rPr lang="pt-BR" dirty="0" smtClean="0"/>
              <a:t> </a:t>
            </a:r>
            <a:r>
              <a:rPr lang="pt-BR" dirty="0" err="1" smtClean="0"/>
              <a:t>Tree</a:t>
            </a:r>
            <a:r>
              <a:rPr lang="pt-BR" dirty="0" smtClean="0"/>
              <a:t> para </a:t>
            </a:r>
            <a:r>
              <a:rPr lang="pt-BR" dirty="0"/>
              <a:t>ABABABC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b="1" dirty="0" smtClean="0">
                <a:latin typeface="Courier New" pitchFamily="49" charset="0"/>
                <a:cs typeface="Courier New" pitchFamily="49" charset="0"/>
              </a:rPr>
              <a:t>1: ABABABC</a:t>
            </a:r>
          </a:p>
          <a:p>
            <a:pPr marL="0" indent="0">
              <a:buNone/>
            </a:pPr>
            <a:r>
              <a:rPr lang="pt-BR" sz="2000" b="1" dirty="0" smtClean="0">
                <a:latin typeface="Courier New" pitchFamily="49" charset="0"/>
                <a:cs typeface="Courier New" pitchFamily="49" charset="0"/>
              </a:rPr>
              <a:t>2:  BABABC</a:t>
            </a:r>
          </a:p>
          <a:p>
            <a:pPr marL="0" indent="0">
              <a:buNone/>
            </a:pPr>
            <a:r>
              <a:rPr lang="pt-BR" sz="2000" b="1" dirty="0" smtClean="0">
                <a:latin typeface="Courier New" pitchFamily="49" charset="0"/>
                <a:cs typeface="Courier New" pitchFamily="49" charset="0"/>
              </a:rPr>
              <a:t>3:   ABABC</a:t>
            </a:r>
          </a:p>
          <a:p>
            <a:pPr marL="0" indent="0">
              <a:buNone/>
            </a:pPr>
            <a:r>
              <a:rPr lang="pt-BR" sz="2000" b="1" dirty="0" smtClean="0">
                <a:latin typeface="Courier New" pitchFamily="49" charset="0"/>
                <a:cs typeface="Courier New" pitchFamily="49" charset="0"/>
              </a:rPr>
              <a:t>4:    BABC</a:t>
            </a:r>
          </a:p>
          <a:p>
            <a:pPr marL="0" indent="0">
              <a:buNone/>
            </a:pPr>
            <a:r>
              <a:rPr lang="pt-BR" sz="2000" b="1" dirty="0" smtClean="0">
                <a:latin typeface="Courier New" pitchFamily="49" charset="0"/>
                <a:cs typeface="Courier New" pitchFamily="49" charset="0"/>
              </a:rPr>
              <a:t>5:     ABC</a:t>
            </a:r>
          </a:p>
          <a:p>
            <a:pPr marL="0" indent="0">
              <a:buNone/>
            </a:pPr>
            <a:r>
              <a:rPr lang="pt-BR" sz="2000" b="1" dirty="0" smtClean="0">
                <a:latin typeface="Courier New" pitchFamily="49" charset="0"/>
                <a:cs typeface="Courier New" pitchFamily="49" charset="0"/>
              </a:rPr>
              <a:t>6:      BC</a:t>
            </a:r>
          </a:p>
          <a:p>
            <a:pPr marL="0" indent="0">
              <a:buNone/>
            </a:pPr>
            <a:r>
              <a:rPr lang="pt-BR" sz="2000" b="1" dirty="0" smtClean="0">
                <a:latin typeface="Courier New" pitchFamily="49" charset="0"/>
                <a:cs typeface="Courier New" pitchFamily="49" charset="0"/>
              </a:rPr>
              <a:t>7:       C</a:t>
            </a:r>
          </a:p>
          <a:p>
            <a:pPr marL="0" indent="0">
              <a:buNone/>
            </a:pPr>
            <a:r>
              <a:rPr lang="pt-BR" sz="2000" b="1" dirty="0" smtClean="0">
                <a:latin typeface="Courier New" pitchFamily="49" charset="0"/>
                <a:cs typeface="Courier New" pitchFamily="49" charset="0"/>
              </a:rPr>
              <a:t>8:       -</a:t>
            </a:r>
            <a:endParaRPr lang="pt-BR" sz="2000" b="1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1026" name="Picture 2" descr="http://i.stack.imgur.com/QMNz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340768"/>
            <a:ext cx="5976664" cy="4084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7956376" y="1156102"/>
            <a:ext cx="320922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sz="1600" dirty="0" smtClean="0">
                <a:solidFill>
                  <a:srgbClr val="C00000"/>
                </a:solidFill>
                <a:latin typeface="Arial Black" pitchFamily="34" charset="0"/>
              </a:rPr>
              <a:t>1</a:t>
            </a:r>
            <a:endParaRPr lang="pt-BR" sz="16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8142619" y="4869160"/>
            <a:ext cx="320922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sz="1600" dirty="0">
                <a:solidFill>
                  <a:srgbClr val="C00000"/>
                </a:solidFill>
                <a:latin typeface="Arial Black" pitchFamily="34" charset="0"/>
              </a:rPr>
              <a:t>2</a:t>
            </a:r>
            <a:endParaRPr lang="pt-BR" sz="16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8139510" y="2420888"/>
            <a:ext cx="320922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sz="1600" dirty="0" smtClean="0">
                <a:solidFill>
                  <a:srgbClr val="C00000"/>
                </a:solidFill>
                <a:latin typeface="Arial Black" pitchFamily="34" charset="0"/>
              </a:rPr>
              <a:t>3</a:t>
            </a:r>
            <a:endParaRPr lang="pt-BR" sz="16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8083947" y="3645024"/>
            <a:ext cx="320922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sz="1600" dirty="0">
                <a:solidFill>
                  <a:srgbClr val="C00000"/>
                </a:solidFill>
                <a:latin typeface="Arial Black" pitchFamily="34" charset="0"/>
              </a:rPr>
              <a:t>4</a:t>
            </a:r>
            <a:endParaRPr lang="pt-BR" sz="16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6228184" y="2924944"/>
            <a:ext cx="320922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sz="1600" dirty="0" smtClean="0">
                <a:solidFill>
                  <a:srgbClr val="C00000"/>
                </a:solidFill>
                <a:latin typeface="Arial Black" pitchFamily="34" charset="0"/>
              </a:rPr>
              <a:t>5</a:t>
            </a:r>
            <a:endParaRPr lang="pt-BR" sz="16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6229884" y="5102144"/>
            <a:ext cx="320922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sz="1600" dirty="0" smtClean="0">
                <a:solidFill>
                  <a:srgbClr val="C00000"/>
                </a:solidFill>
                <a:latin typeface="Arial Black" pitchFamily="34" charset="0"/>
              </a:rPr>
              <a:t>6</a:t>
            </a:r>
            <a:endParaRPr lang="pt-BR" sz="16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4427984" y="5275092"/>
            <a:ext cx="320922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sz="1600" dirty="0">
                <a:solidFill>
                  <a:srgbClr val="C00000"/>
                </a:solidFill>
                <a:latin typeface="Arial Black" pitchFamily="34" charset="0"/>
              </a:rPr>
              <a:t>7</a:t>
            </a:r>
            <a:endParaRPr lang="pt-BR" sz="16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2267744" y="4365104"/>
            <a:ext cx="320922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sz="1600" dirty="0" smtClean="0">
                <a:solidFill>
                  <a:srgbClr val="C00000"/>
                </a:solidFill>
                <a:latin typeface="Arial Black" pitchFamily="34" charset="0"/>
              </a:rPr>
              <a:t>8</a:t>
            </a:r>
            <a:endParaRPr lang="pt-BR" sz="1600" dirty="0">
              <a:solidFill>
                <a:srgbClr val="C0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562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AAAB-B480-4FB8-AB03-78D962006A6D}" type="slidenum">
              <a:rPr lang="en-US"/>
              <a:pPr/>
              <a:t>6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Tree(T</a:t>
            </a:r>
            <a:r>
              <a:rPr lang="fi-FI" dirty="0"/>
              <a:t>) is </a:t>
            </a:r>
            <a:r>
              <a:rPr lang="fi-FI" i="1" dirty="0"/>
              <a:t>full</a:t>
            </a:r>
            <a:r>
              <a:rPr lang="fi-FI" dirty="0"/>
              <a:t> text index</a:t>
            </a:r>
            <a:endParaRPr lang="en-US" dirty="0"/>
          </a:p>
        </p:txBody>
      </p:sp>
      <p:sp>
        <p:nvSpPr>
          <p:cNvPr id="26627" name="Line 3"/>
          <p:cNvSpPr>
            <a:spLocks noChangeShapeType="1"/>
          </p:cNvSpPr>
          <p:nvPr/>
        </p:nvSpPr>
        <p:spPr bwMode="auto">
          <a:xfrm flipH="1">
            <a:off x="4789488" y="1484313"/>
            <a:ext cx="1366837" cy="309721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>
            <a:off x="6156325" y="1484313"/>
            <a:ext cx="1584325" cy="309721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4789488" y="4581525"/>
            <a:ext cx="2951162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6630" name="Line 6"/>
          <p:cNvSpPr>
            <a:spLocks noChangeShapeType="1"/>
          </p:cNvSpPr>
          <p:nvPr/>
        </p:nvSpPr>
        <p:spPr bwMode="auto">
          <a:xfrm flipH="1">
            <a:off x="5653088" y="3284538"/>
            <a:ext cx="576262" cy="12969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6229350" y="3284538"/>
            <a:ext cx="503238" cy="12969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6632" name="Freeform 8"/>
          <p:cNvSpPr>
            <a:spLocks/>
          </p:cNvSpPr>
          <p:nvPr/>
        </p:nvSpPr>
        <p:spPr bwMode="auto">
          <a:xfrm>
            <a:off x="5976938" y="1484313"/>
            <a:ext cx="457200" cy="1800225"/>
          </a:xfrm>
          <a:custGeom>
            <a:avLst/>
            <a:gdLst>
              <a:gd name="T0" fmla="*/ 113 w 288"/>
              <a:gd name="T1" fmla="*/ 0 h 1134"/>
              <a:gd name="T2" fmla="*/ 23 w 288"/>
              <a:gd name="T3" fmla="*/ 363 h 1134"/>
              <a:gd name="T4" fmla="*/ 250 w 288"/>
              <a:gd name="T5" fmla="*/ 680 h 1134"/>
              <a:gd name="T6" fmla="*/ 250 w 288"/>
              <a:gd name="T7" fmla="*/ 998 h 1134"/>
              <a:gd name="T8" fmla="*/ 159 w 288"/>
              <a:gd name="T9" fmla="*/ 1134 h 11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88" h="1134">
                <a:moveTo>
                  <a:pt x="113" y="0"/>
                </a:moveTo>
                <a:cubicBezTo>
                  <a:pt x="56" y="125"/>
                  <a:pt x="0" y="250"/>
                  <a:pt x="23" y="363"/>
                </a:cubicBezTo>
                <a:cubicBezTo>
                  <a:pt x="46" y="476"/>
                  <a:pt x="212" y="574"/>
                  <a:pt x="250" y="680"/>
                </a:cubicBezTo>
                <a:cubicBezTo>
                  <a:pt x="288" y="786"/>
                  <a:pt x="265" y="922"/>
                  <a:pt x="250" y="998"/>
                </a:cubicBezTo>
                <a:cubicBezTo>
                  <a:pt x="235" y="1074"/>
                  <a:pt x="174" y="1111"/>
                  <a:pt x="159" y="1134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4643438" y="1387475"/>
            <a:ext cx="1368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400"/>
              <a:t>Tree(T)</a:t>
            </a:r>
            <a:endParaRPr lang="en-US" sz="2400"/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6013450" y="2492375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000"/>
              <a:t>P</a:t>
            </a:r>
            <a:endParaRPr lang="en-US" sz="2000"/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5581650" y="4573588"/>
            <a:ext cx="1079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b="1"/>
              <a:t>31</a:t>
            </a:r>
            <a:endParaRPr lang="en-US" b="1"/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6229350" y="4573588"/>
            <a:ext cx="10795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b="1"/>
              <a:t>8</a:t>
            </a:r>
            <a:endParaRPr lang="en-US" b="1"/>
          </a:p>
        </p:txBody>
      </p:sp>
      <p:sp>
        <p:nvSpPr>
          <p:cNvPr id="26637" name="Freeform 13"/>
          <p:cNvSpPr>
            <a:spLocks/>
          </p:cNvSpPr>
          <p:nvPr/>
        </p:nvSpPr>
        <p:spPr bwMode="auto">
          <a:xfrm>
            <a:off x="6132513" y="3284538"/>
            <a:ext cx="241300" cy="1296987"/>
          </a:xfrm>
          <a:custGeom>
            <a:avLst/>
            <a:gdLst>
              <a:gd name="T0" fmla="*/ 61 w 152"/>
              <a:gd name="T1" fmla="*/ 0 h 817"/>
              <a:gd name="T2" fmla="*/ 15 w 152"/>
              <a:gd name="T3" fmla="*/ 318 h 817"/>
              <a:gd name="T4" fmla="*/ 152 w 152"/>
              <a:gd name="T5" fmla="*/ 817 h 8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2" h="817">
                <a:moveTo>
                  <a:pt x="61" y="0"/>
                </a:moveTo>
                <a:cubicBezTo>
                  <a:pt x="30" y="91"/>
                  <a:pt x="0" y="182"/>
                  <a:pt x="15" y="318"/>
                </a:cubicBezTo>
                <a:cubicBezTo>
                  <a:pt x="30" y="454"/>
                  <a:pt x="129" y="734"/>
                  <a:pt x="152" y="817"/>
                </a:cubicBezTo>
              </a:path>
            </a:pathLst>
          </a:custGeom>
          <a:noFill/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899592" y="2384425"/>
            <a:ext cx="331204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400" dirty="0"/>
              <a:t>P occurs in T at locations 8, 31, …</a:t>
            </a:r>
            <a:endParaRPr lang="en-US" sz="2400" dirty="0"/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684213" y="5013325"/>
            <a:ext cx="7921625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sz="2800" dirty="0"/>
              <a:t>P occurs in T </a:t>
            </a:r>
            <a:r>
              <a:rPr lang="fi-FI" sz="2400" b="1" dirty="0">
                <a:sym typeface="Wingdings" pitchFamily="2" charset="2"/>
              </a:rPr>
              <a:t></a:t>
            </a:r>
            <a:r>
              <a:rPr lang="fi-FI" sz="2800" dirty="0"/>
              <a:t> P is a prefix of some suffix of T </a:t>
            </a:r>
            <a:r>
              <a:rPr lang="fi-FI" sz="2400" b="1" dirty="0">
                <a:sym typeface="Wingdings" pitchFamily="2" charset="2"/>
              </a:rPr>
              <a:t></a:t>
            </a:r>
            <a:r>
              <a:rPr lang="fi-FI" dirty="0"/>
              <a:t> </a:t>
            </a:r>
            <a:r>
              <a:rPr lang="fi-FI" sz="2800" dirty="0"/>
              <a:t>Path for P exists in Tree(T) </a:t>
            </a:r>
            <a:endParaRPr lang="fi-FI" sz="2800" dirty="0">
              <a:sym typeface="Wingdings" pitchFamily="2" charset="2"/>
            </a:endParaRPr>
          </a:p>
          <a:p>
            <a:pPr>
              <a:spcBef>
                <a:spcPct val="50000"/>
              </a:spcBef>
            </a:pPr>
            <a:r>
              <a:rPr lang="fi-FI" sz="2800" dirty="0">
                <a:sym typeface="Wingdings" pitchFamily="2" charset="2"/>
              </a:rPr>
              <a:t>All occurrences of P in time O(|P| + #occ)</a:t>
            </a:r>
            <a:endParaRPr lang="en-US" sz="2800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50977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.stack.imgur.com/QMNz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340768"/>
            <a:ext cx="5976664" cy="4084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Encontrar ocorrências de AB em ABABABC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000" b="1" dirty="0" smtClean="0">
                <a:latin typeface="Courier New" pitchFamily="49" charset="0"/>
                <a:cs typeface="Courier New" pitchFamily="49" charset="0"/>
              </a:rPr>
              <a:t>1: </a:t>
            </a:r>
            <a:r>
              <a:rPr lang="pt-BR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</a:t>
            </a:r>
            <a:r>
              <a:rPr lang="pt-BR" sz="2000" b="1" dirty="0" smtClean="0">
                <a:latin typeface="Courier New" pitchFamily="49" charset="0"/>
                <a:cs typeface="Courier New" pitchFamily="49" charset="0"/>
              </a:rPr>
              <a:t>ABABC</a:t>
            </a:r>
          </a:p>
          <a:p>
            <a:pPr marL="0" indent="0">
              <a:buNone/>
            </a:pPr>
            <a:r>
              <a:rPr lang="pt-BR" sz="2000" b="1" dirty="0" smtClean="0">
                <a:latin typeface="Courier New" pitchFamily="49" charset="0"/>
                <a:cs typeface="Courier New" pitchFamily="49" charset="0"/>
              </a:rPr>
              <a:t>2:  BABABC</a:t>
            </a:r>
          </a:p>
          <a:p>
            <a:pPr marL="0" indent="0">
              <a:buNone/>
            </a:pPr>
            <a:r>
              <a:rPr lang="pt-BR" sz="2000" b="1" dirty="0" smtClean="0">
                <a:latin typeface="Courier New" pitchFamily="49" charset="0"/>
                <a:cs typeface="Courier New" pitchFamily="49" charset="0"/>
              </a:rPr>
              <a:t>3:   </a:t>
            </a:r>
            <a:r>
              <a:rPr lang="pt-BR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</a:t>
            </a:r>
            <a:r>
              <a:rPr lang="pt-BR" sz="2000" b="1" dirty="0" smtClean="0">
                <a:latin typeface="Courier New" pitchFamily="49" charset="0"/>
                <a:cs typeface="Courier New" pitchFamily="49" charset="0"/>
              </a:rPr>
              <a:t>ABC</a:t>
            </a:r>
          </a:p>
          <a:p>
            <a:pPr marL="0" indent="0">
              <a:buNone/>
            </a:pPr>
            <a:r>
              <a:rPr lang="pt-BR" sz="2000" b="1" dirty="0" smtClean="0">
                <a:latin typeface="Courier New" pitchFamily="49" charset="0"/>
                <a:cs typeface="Courier New" pitchFamily="49" charset="0"/>
              </a:rPr>
              <a:t>4:    BABC</a:t>
            </a:r>
          </a:p>
          <a:p>
            <a:pPr marL="0" indent="0">
              <a:buNone/>
            </a:pPr>
            <a:r>
              <a:rPr lang="pt-BR" sz="2000" b="1" dirty="0" smtClean="0">
                <a:latin typeface="Courier New" pitchFamily="49" charset="0"/>
                <a:cs typeface="Courier New" pitchFamily="49" charset="0"/>
              </a:rPr>
              <a:t>5:     </a:t>
            </a:r>
            <a:r>
              <a:rPr lang="pt-BR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AB</a:t>
            </a:r>
            <a:r>
              <a:rPr lang="pt-BR" sz="2000" b="1" dirty="0" smtClean="0">
                <a:latin typeface="Courier New" pitchFamily="49" charset="0"/>
                <a:cs typeface="Courier New" pitchFamily="49" charset="0"/>
              </a:rPr>
              <a:t>C</a:t>
            </a:r>
          </a:p>
          <a:p>
            <a:pPr marL="0" indent="0">
              <a:buNone/>
            </a:pPr>
            <a:r>
              <a:rPr lang="pt-BR" sz="2000" b="1" dirty="0" smtClean="0">
                <a:latin typeface="Courier New" pitchFamily="49" charset="0"/>
                <a:cs typeface="Courier New" pitchFamily="49" charset="0"/>
              </a:rPr>
              <a:t>6:      BC</a:t>
            </a:r>
          </a:p>
          <a:p>
            <a:pPr marL="0" indent="0">
              <a:buNone/>
            </a:pPr>
            <a:r>
              <a:rPr lang="pt-BR" sz="2000" b="1" dirty="0" smtClean="0">
                <a:latin typeface="Courier New" pitchFamily="49" charset="0"/>
                <a:cs typeface="Courier New" pitchFamily="49" charset="0"/>
              </a:rPr>
              <a:t>7:       C</a:t>
            </a:r>
          </a:p>
          <a:p>
            <a:pPr marL="0" indent="0">
              <a:buNone/>
            </a:pPr>
            <a:r>
              <a:rPr lang="pt-BR" sz="2000" b="1" dirty="0" smtClean="0">
                <a:latin typeface="Courier New" pitchFamily="49" charset="0"/>
                <a:cs typeface="Courier New" pitchFamily="49" charset="0"/>
              </a:rPr>
              <a:t>8:       -</a:t>
            </a:r>
            <a:endParaRPr lang="pt-BR" sz="2000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7956376" y="1156102"/>
            <a:ext cx="320922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sz="1600" dirty="0" smtClean="0">
                <a:solidFill>
                  <a:srgbClr val="C00000"/>
                </a:solidFill>
                <a:latin typeface="Arial Black" pitchFamily="34" charset="0"/>
              </a:rPr>
              <a:t>1</a:t>
            </a:r>
            <a:endParaRPr lang="pt-BR" sz="16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8142619" y="4869160"/>
            <a:ext cx="320922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sz="1600" dirty="0">
                <a:solidFill>
                  <a:srgbClr val="C00000"/>
                </a:solidFill>
                <a:latin typeface="Arial Black" pitchFamily="34" charset="0"/>
              </a:rPr>
              <a:t>2</a:t>
            </a:r>
            <a:endParaRPr lang="pt-BR" sz="16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8139510" y="2420888"/>
            <a:ext cx="320922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sz="1600" dirty="0" smtClean="0">
                <a:solidFill>
                  <a:srgbClr val="C00000"/>
                </a:solidFill>
                <a:latin typeface="Arial Black" pitchFamily="34" charset="0"/>
              </a:rPr>
              <a:t>3</a:t>
            </a:r>
            <a:endParaRPr lang="pt-BR" sz="16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8083947" y="3645024"/>
            <a:ext cx="320922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sz="1600" dirty="0">
                <a:solidFill>
                  <a:srgbClr val="C00000"/>
                </a:solidFill>
                <a:latin typeface="Arial Black" pitchFamily="34" charset="0"/>
              </a:rPr>
              <a:t>4</a:t>
            </a:r>
            <a:endParaRPr lang="pt-BR" sz="16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4" name="CaixaDeTexto 13"/>
          <p:cNvSpPr txBox="1"/>
          <p:nvPr/>
        </p:nvSpPr>
        <p:spPr>
          <a:xfrm>
            <a:off x="6228184" y="2924944"/>
            <a:ext cx="320922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sz="1600" dirty="0" smtClean="0">
                <a:solidFill>
                  <a:srgbClr val="C00000"/>
                </a:solidFill>
                <a:latin typeface="Arial Black" pitchFamily="34" charset="0"/>
              </a:rPr>
              <a:t>5</a:t>
            </a:r>
            <a:endParaRPr lang="pt-BR" sz="16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6229884" y="5102144"/>
            <a:ext cx="320922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sz="1600" dirty="0" smtClean="0">
                <a:solidFill>
                  <a:srgbClr val="C00000"/>
                </a:solidFill>
                <a:latin typeface="Arial Black" pitchFamily="34" charset="0"/>
              </a:rPr>
              <a:t>6</a:t>
            </a:r>
            <a:endParaRPr lang="pt-BR" sz="16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4427984" y="5275092"/>
            <a:ext cx="320922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sz="1600" dirty="0">
                <a:solidFill>
                  <a:srgbClr val="C00000"/>
                </a:solidFill>
                <a:latin typeface="Arial Black" pitchFamily="34" charset="0"/>
              </a:rPr>
              <a:t>7</a:t>
            </a:r>
            <a:endParaRPr lang="pt-BR" sz="16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2267744" y="4365104"/>
            <a:ext cx="320922" cy="33855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pt-BR" sz="1600" dirty="0" smtClean="0">
                <a:solidFill>
                  <a:srgbClr val="C00000"/>
                </a:solidFill>
                <a:latin typeface="Arial Black" pitchFamily="34" charset="0"/>
              </a:rPr>
              <a:t>8</a:t>
            </a:r>
            <a:endParaRPr lang="pt-BR" sz="1600" dirty="0">
              <a:solidFill>
                <a:srgbClr val="C00000"/>
              </a:solidFill>
              <a:latin typeface="Arial Black" pitchFamily="34" charset="0"/>
            </a:endParaRPr>
          </a:p>
        </p:txBody>
      </p:sp>
      <p:cxnSp>
        <p:nvCxnSpPr>
          <p:cNvPr id="5" name="Conector de seta reta 4"/>
          <p:cNvCxnSpPr/>
          <p:nvPr/>
        </p:nvCxnSpPr>
        <p:spPr>
          <a:xfrm flipV="1">
            <a:off x="2428205" y="3094221"/>
            <a:ext cx="1639739" cy="88935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Elipse 5"/>
          <p:cNvSpPr/>
          <p:nvPr/>
        </p:nvSpPr>
        <p:spPr>
          <a:xfrm>
            <a:off x="7720793" y="1032411"/>
            <a:ext cx="792088" cy="616714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oli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Elipse 17"/>
          <p:cNvSpPr/>
          <p:nvPr/>
        </p:nvSpPr>
        <p:spPr>
          <a:xfrm>
            <a:off x="7903927" y="2281808"/>
            <a:ext cx="792088" cy="616714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oli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Elipse 18"/>
          <p:cNvSpPr/>
          <p:nvPr/>
        </p:nvSpPr>
        <p:spPr>
          <a:xfrm>
            <a:off x="5992601" y="2759442"/>
            <a:ext cx="792088" cy="616714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soli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289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</a:t>
            </a:r>
            <a:r>
              <a:rPr lang="pt-BR" dirty="0" err="1" smtClean="0"/>
              <a:t>idéia</a:t>
            </a:r>
            <a:r>
              <a:rPr lang="pt-BR" dirty="0" smtClean="0"/>
              <a:t> de partir de T</a:t>
            </a:r>
            <a:r>
              <a:rPr lang="pt-BR" baseline="30000" dirty="0" smtClean="0"/>
              <a:t>i-1</a:t>
            </a:r>
            <a:r>
              <a:rPr lang="pt-BR" dirty="0" smtClean="0"/>
              <a:t> para T</a:t>
            </a:r>
            <a:r>
              <a:rPr lang="pt-BR" baseline="30000" dirty="0" smtClean="0"/>
              <a:t>i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/>
              <a:t>De </a:t>
            </a:r>
            <a:r>
              <a:rPr lang="pt-BR" dirty="0" err="1"/>
              <a:t>STrie</a:t>
            </a:r>
            <a:r>
              <a:rPr lang="pt-BR" dirty="0"/>
              <a:t>(T</a:t>
            </a:r>
            <a:r>
              <a:rPr lang="pt-BR" baseline="30000" dirty="0"/>
              <a:t>i-1</a:t>
            </a:r>
            <a:r>
              <a:rPr lang="pt-BR" dirty="0"/>
              <a:t>) para </a:t>
            </a:r>
            <a:r>
              <a:rPr lang="pt-BR" dirty="0" err="1"/>
              <a:t>STrie</a:t>
            </a:r>
            <a:r>
              <a:rPr lang="pt-BR" dirty="0"/>
              <a:t>(T</a:t>
            </a:r>
            <a:r>
              <a:rPr lang="pt-BR" baseline="30000" dirty="0"/>
              <a:t>i</a:t>
            </a:r>
            <a:r>
              <a:rPr lang="pt-BR" dirty="0"/>
              <a:t>)</a:t>
            </a:r>
            <a:endParaRPr lang="pt-BR" dirty="0" smtClean="0"/>
          </a:p>
          <a:p>
            <a:pPr lvl="1"/>
            <a:r>
              <a:rPr lang="pt-BR" dirty="0" smtClean="0"/>
              <a:t>Insere dois diferentes grupos de transições-t</a:t>
            </a:r>
            <a:r>
              <a:rPr lang="pt-BR" baseline="-25000" dirty="0" smtClean="0"/>
              <a:t>i</a:t>
            </a:r>
            <a:endParaRPr lang="pt-BR" dirty="0" smtClean="0"/>
          </a:p>
          <a:p>
            <a:pPr marL="731520" lvl="1" indent="-457200">
              <a:buFont typeface="+mj-lt"/>
              <a:buAutoNum type="arabicPeriod"/>
            </a:pPr>
            <a:r>
              <a:rPr lang="pt-BR" dirty="0" smtClean="0"/>
              <a:t>Estados limitantes recebem uma transição : estados folhas são expandidos em uma ramo já existente</a:t>
            </a:r>
          </a:p>
          <a:p>
            <a:pPr marL="731520" lvl="1" indent="-457200">
              <a:buFont typeface="+mj-lt"/>
              <a:buAutoNum type="arabicPeriod"/>
            </a:pPr>
            <a:r>
              <a:rPr lang="pt-BR" dirty="0" smtClean="0"/>
              <a:t>Estados não-folhas, deixam de ser pontos ativos e abrem novo ramo com a nova transição.</a:t>
            </a:r>
          </a:p>
          <a:p>
            <a:r>
              <a:rPr lang="pt-BR" dirty="0"/>
              <a:t>De </a:t>
            </a:r>
            <a:r>
              <a:rPr lang="pt-BR" dirty="0" err="1" smtClean="0"/>
              <a:t>STree</a:t>
            </a:r>
            <a:r>
              <a:rPr lang="pt-BR" dirty="0" smtClean="0"/>
              <a:t>(T</a:t>
            </a:r>
            <a:r>
              <a:rPr lang="pt-BR" baseline="30000" dirty="0" smtClean="0"/>
              <a:t>i-1</a:t>
            </a:r>
            <a:r>
              <a:rPr lang="pt-BR" dirty="0"/>
              <a:t>) para </a:t>
            </a:r>
            <a:r>
              <a:rPr lang="pt-BR" dirty="0" err="1" smtClean="0"/>
              <a:t>STree</a:t>
            </a:r>
            <a:r>
              <a:rPr lang="pt-BR" dirty="0" smtClean="0"/>
              <a:t>(T</a:t>
            </a:r>
            <a:r>
              <a:rPr lang="pt-BR" baseline="30000" dirty="0" smtClean="0"/>
              <a:t>i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Também, insere </a:t>
            </a:r>
            <a:r>
              <a:rPr lang="pt-BR" dirty="0"/>
              <a:t>dois diferentes grupos de </a:t>
            </a:r>
            <a:r>
              <a:rPr lang="pt-BR" dirty="0" smtClean="0"/>
              <a:t>transições-t</a:t>
            </a:r>
            <a:r>
              <a:rPr lang="pt-BR" baseline="-25000" dirty="0" smtClean="0"/>
              <a:t>i</a:t>
            </a:r>
          </a:p>
          <a:p>
            <a:pPr marL="731520" lvl="1" indent="-457200">
              <a:buFont typeface="+mj-lt"/>
              <a:buAutoNum type="arabicPeriod"/>
            </a:pPr>
            <a:r>
              <a:rPr lang="pt-BR" dirty="0" smtClean="0"/>
              <a:t>A expansão do ramo é substituída pela atualização do ponteiro final de cada transição que represente o </a:t>
            </a:r>
            <a:r>
              <a:rPr lang="pt-BR" dirty="0" err="1" smtClean="0"/>
              <a:t>branch</a:t>
            </a:r>
            <a:r>
              <a:rPr lang="pt-BR" dirty="0" smtClean="0"/>
              <a:t>.</a:t>
            </a:r>
          </a:p>
          <a:p>
            <a:pPr marL="731520" lvl="1" indent="-457200">
              <a:buFont typeface="+mj-lt"/>
              <a:buAutoNum type="arabicPeriod"/>
            </a:pPr>
            <a:r>
              <a:rPr lang="pt-BR" dirty="0" smtClean="0"/>
              <a:t>Cria-se novos </a:t>
            </a:r>
            <a:r>
              <a:rPr lang="pt-BR" dirty="0" err="1" smtClean="0"/>
              <a:t>branches</a:t>
            </a:r>
            <a:r>
              <a:rPr lang="pt-BR" dirty="0" smtClean="0"/>
              <a:t> começando a partir de estados </a:t>
            </a:r>
            <a:r>
              <a:rPr lang="pt-BR" dirty="0" err="1" smtClean="0"/>
              <a:t>s</a:t>
            </a:r>
            <a:r>
              <a:rPr lang="pt-BR" baseline="-25000" dirty="0" err="1" smtClean="0"/>
              <a:t>h</a:t>
            </a:r>
            <a:r>
              <a:rPr lang="pt-BR" dirty="0" smtClean="0"/>
              <a:t> encontrados através de </a:t>
            </a:r>
            <a:r>
              <a:rPr lang="pt-BR" dirty="0" err="1" smtClean="0"/>
              <a:t>suffix</a:t>
            </a:r>
            <a:r>
              <a:rPr lang="pt-BR" dirty="0" smtClean="0"/>
              <a:t> links.</a:t>
            </a:r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36754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26"/>
            <a:ext cx="6984776" cy="6842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338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m">
  <a:themeElements>
    <a:clrScheme name="Origem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m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em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159</TotalTime>
  <Words>1513</Words>
  <Application>Microsoft Office PowerPoint</Application>
  <PresentationFormat>Apresentação na tela (4:3)</PresentationFormat>
  <Paragraphs>328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31</vt:i4>
      </vt:variant>
    </vt:vector>
  </HeadingPairs>
  <TitlesOfParts>
    <vt:vector size="32" baseType="lpstr">
      <vt:lpstr>Origem</vt:lpstr>
      <vt:lpstr>Construção de Árvores de Sufixos</vt:lpstr>
      <vt:lpstr>Overview</vt:lpstr>
      <vt:lpstr>Árvore de Sufixo</vt:lpstr>
      <vt:lpstr>Suffix trie and suffix tree</vt:lpstr>
      <vt:lpstr>Suffix Tree para ABABABC</vt:lpstr>
      <vt:lpstr>Tree(T) is full text index</vt:lpstr>
      <vt:lpstr>Encontrar ocorrências de AB em ABABABC</vt:lpstr>
      <vt:lpstr>A idéia de partir de Ti-1 para Ti</vt:lpstr>
      <vt:lpstr>Apresentação do PowerPoint</vt:lpstr>
      <vt:lpstr>Notações - STrie</vt:lpstr>
      <vt:lpstr>Notações - STree</vt:lpstr>
      <vt:lpstr>Algoritmo do Artigo: Construction</vt:lpstr>
      <vt:lpstr>Procedure update</vt:lpstr>
      <vt:lpstr>Procedure test-and-split</vt:lpstr>
      <vt:lpstr>Procedure canonize</vt:lpstr>
      <vt:lpstr>Implementação do Algoritmo</vt:lpstr>
      <vt:lpstr>On-line construction of Trie(T)</vt:lpstr>
      <vt:lpstr>Trie(abaab)</vt:lpstr>
      <vt:lpstr>Trie(abaab)</vt:lpstr>
      <vt:lpstr>Trie(abaab)</vt:lpstr>
      <vt:lpstr>Trie(abaab)</vt:lpstr>
      <vt:lpstr>Trie(abaab)</vt:lpstr>
      <vt:lpstr>What happens in Trie(Pi) =&gt; Trie(Pi+1) ?</vt:lpstr>
      <vt:lpstr>On-line procedure for suffix trie</vt:lpstr>
      <vt:lpstr>Suffix trees on-line</vt:lpstr>
      <vt:lpstr>Implicit and real nodes</vt:lpstr>
      <vt:lpstr>Implicit node</vt:lpstr>
      <vt:lpstr>Suffix links and open arcs</vt:lpstr>
      <vt:lpstr>On-line procedure for suffix tree </vt:lpstr>
      <vt:lpstr>Suffix-tree on-line: main procedure</vt:lpstr>
      <vt:lpstr>Referências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Construção de Árvores de Sufixos</dc:title>
  <dc:creator>Francisco</dc:creator>
  <cp:lastModifiedBy>Francisco</cp:lastModifiedBy>
  <cp:revision>28</cp:revision>
  <dcterms:created xsi:type="dcterms:W3CDTF">2012-04-27T02:25:00Z</dcterms:created>
  <dcterms:modified xsi:type="dcterms:W3CDTF">2012-04-27T05:04:07Z</dcterms:modified>
</cp:coreProperties>
</file>